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74" r:id="rId2"/>
    <p:sldId id="443" r:id="rId3"/>
    <p:sldId id="428" r:id="rId4"/>
    <p:sldId id="257" r:id="rId5"/>
    <p:sldId id="444" r:id="rId6"/>
    <p:sldId id="260" r:id="rId7"/>
    <p:sldId id="261" r:id="rId8"/>
    <p:sldId id="452" r:id="rId9"/>
    <p:sldId id="262" r:id="rId10"/>
    <p:sldId id="263" r:id="rId11"/>
    <p:sldId id="264" r:id="rId12"/>
    <p:sldId id="265" r:id="rId13"/>
    <p:sldId id="460" r:id="rId14"/>
    <p:sldId id="457" r:id="rId15"/>
    <p:sldId id="375" r:id="rId16"/>
    <p:sldId id="454" r:id="rId17"/>
    <p:sldId id="455" r:id="rId18"/>
    <p:sldId id="456" r:id="rId19"/>
    <p:sldId id="458" r:id="rId20"/>
    <p:sldId id="459" r:id="rId21"/>
    <p:sldId id="453" r:id="rId22"/>
    <p:sldId id="267" r:id="rId23"/>
    <p:sldId id="268" r:id="rId24"/>
    <p:sldId id="269" r:id="rId25"/>
    <p:sldId id="445" r:id="rId26"/>
    <p:sldId id="271" r:id="rId27"/>
    <p:sldId id="272" r:id="rId28"/>
    <p:sldId id="273" r:id="rId29"/>
    <p:sldId id="447" r:id="rId30"/>
    <p:sldId id="275" r:id="rId31"/>
    <p:sldId id="276" r:id="rId32"/>
    <p:sldId id="461" r:id="rId33"/>
    <p:sldId id="462" r:id="rId34"/>
    <p:sldId id="463" r:id="rId35"/>
    <p:sldId id="464" r:id="rId36"/>
    <p:sldId id="465" r:id="rId37"/>
    <p:sldId id="466" r:id="rId38"/>
    <p:sldId id="467" r:id="rId39"/>
    <p:sldId id="468" r:id="rId40"/>
    <p:sldId id="469" r:id="rId41"/>
    <p:sldId id="470" r:id="rId42"/>
    <p:sldId id="471" r:id="rId43"/>
    <p:sldId id="473" r:id="rId44"/>
    <p:sldId id="474" r:id="rId45"/>
    <p:sldId id="476" r:id="rId46"/>
    <p:sldId id="270" r:id="rId47"/>
  </p:sldIdLst>
  <p:sldSz cx="12192000" cy="6858000"/>
  <p:notesSz cx="10020300" cy="6888163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Georgia" panose="02040502050405020303" pitchFamily="18" charset="0"/>
      <p:regular r:id="rId54"/>
      <p:bold r:id="rId55"/>
      <p:italic r:id="rId56"/>
      <p:boldItalic r:id="rId57"/>
    </p:embeddedFont>
    <p:embeddedFont>
      <p:font typeface="Open Sans" panose="020B0606030504020204" pitchFamily="34" charset="0"/>
      <p:regular r:id="rId58"/>
      <p:bold r:id="rId59"/>
      <p:italic r:id="rId60"/>
      <p:boldItalic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  <p:embeddedFont>
      <p:font typeface="Roboto Light" panose="02000000000000000000" pitchFamily="2" charset="0"/>
      <p:regular r:id="rId66"/>
      <p:bold r:id="rId67"/>
      <p:italic r:id="rId68"/>
      <p:boldItalic r:id="rId69"/>
    </p:embeddedFont>
  </p:embeddedFontLst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ébut de formation" id="{CFC7D718-E91C-438C-B505-CF3093EBEEA3}">
          <p14:sldIdLst>
            <p14:sldId id="274"/>
            <p14:sldId id="443"/>
            <p14:sldId id="428"/>
            <p14:sldId id="257"/>
          </p14:sldIdLst>
        </p14:section>
        <p14:section name="Introduction" id="{F3467986-18E1-410E-A462-33069B82A402}">
          <p14:sldIdLst>
            <p14:sldId id="444"/>
            <p14:sldId id="260"/>
            <p14:sldId id="261"/>
            <p14:sldId id="452"/>
            <p14:sldId id="262"/>
            <p14:sldId id="263"/>
            <p14:sldId id="264"/>
            <p14:sldId id="265"/>
            <p14:sldId id="460"/>
            <p14:sldId id="457"/>
          </p14:sldIdLst>
        </p14:section>
        <p14:section name="CLI" id="{AB168BEE-CD96-419B-BD69-9A0F87E5C6E1}">
          <p14:sldIdLst>
            <p14:sldId id="375"/>
            <p14:sldId id="454"/>
            <p14:sldId id="455"/>
            <p14:sldId id="456"/>
            <p14:sldId id="458"/>
            <p14:sldId id="459"/>
          </p14:sldIdLst>
        </p14:section>
        <p14:section name="Fondamentaux" id="{81EE90B0-14CF-414B-BBEF-AF3FD277414A}">
          <p14:sldIdLst>
            <p14:sldId id="453"/>
            <p14:sldId id="267"/>
            <p14:sldId id="268"/>
            <p14:sldId id="269"/>
            <p14:sldId id="445"/>
            <p14:sldId id="271"/>
            <p14:sldId id="272"/>
            <p14:sldId id="273"/>
          </p14:sldIdLst>
        </p14:section>
        <p14:section name="Mise en pratique" id="{5A06F456-2A8B-41F0-91CC-0B6401718F58}">
          <p14:sldIdLst>
            <p14:sldId id="447"/>
            <p14:sldId id="275"/>
            <p14:sldId id="276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3"/>
          </p14:sldIdLst>
        </p14:section>
        <p14:section name="Fin" id="{5170725E-D010-4B10-998E-5C37EC18FECA}">
          <p14:sldIdLst>
            <p14:sldId id="474"/>
            <p14:sldId id="476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19" userDrawn="1">
          <p15:clr>
            <a:srgbClr val="A4A3A4"/>
          </p15:clr>
        </p15:guide>
        <p15:guide id="2" pos="7473" userDrawn="1">
          <p15:clr>
            <a:srgbClr val="A4A3A4"/>
          </p15:clr>
        </p15:guide>
        <p15:guide id="3" pos="207" userDrawn="1">
          <p15:clr>
            <a:srgbClr val="A4A3A4"/>
          </p15:clr>
        </p15:guide>
        <p15:guide id="4" orient="horz" pos="2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pollo" initials="a" lastIdx="0" clrIdx="0">
    <p:extLst>
      <p:ext uri="{19B8F6BF-5375-455C-9EA6-DF929625EA0E}">
        <p15:presenceInfo xmlns:p15="http://schemas.microsoft.com/office/powerpoint/2012/main" userId="apollo" providerId="None"/>
      </p:ext>
    </p:extLst>
  </p:cmAuthor>
  <p:cmAuthor id="2" name="Florian DI FELICE" initials="FDF" lastIdx="5" clrIdx="1">
    <p:extLst>
      <p:ext uri="{19B8F6BF-5375-455C-9EA6-DF929625EA0E}">
        <p15:presenceInfo xmlns:p15="http://schemas.microsoft.com/office/powerpoint/2012/main" userId="S-1-5-21-1835985108-2511747766-1140430782-264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14"/>
    <a:srgbClr val="E95A0C"/>
    <a:srgbClr val="FAFAFA"/>
    <a:srgbClr val="D88D1E"/>
    <a:srgbClr val="0D3B66"/>
    <a:srgbClr val="2660A4"/>
    <a:srgbClr val="FAF0CA"/>
    <a:srgbClr val="275D87"/>
    <a:srgbClr val="000048"/>
    <a:srgbClr val="1F2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5" autoAdjust="0"/>
    <p:restoredTop sz="93061" autoAdjust="0"/>
  </p:normalViewPr>
  <p:slideViewPr>
    <p:cSldViewPr snapToObjects="1">
      <p:cViewPr varScale="1">
        <p:scale>
          <a:sx n="103" d="100"/>
          <a:sy n="103" d="100"/>
        </p:scale>
        <p:origin x="936" y="84"/>
      </p:cViewPr>
      <p:guideLst>
        <p:guide orient="horz" pos="4119"/>
        <p:guide pos="7473"/>
        <p:guide pos="207"/>
        <p:guide orient="horz" pos="2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47" d="100"/>
          <a:sy n="47" d="100"/>
        </p:scale>
        <p:origin x="2792" y="64"/>
      </p:cViewPr>
      <p:guideLst/>
    </p:cSldViewPr>
  </p:notesViewPr>
  <p:gridSpacing cx="64801" cy="64801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42130" cy="34560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75853" y="0"/>
            <a:ext cx="4342130" cy="34560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682F2ED4-FA87-4E73-9C30-9EC77F38B65C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6542560"/>
            <a:ext cx="4342130" cy="34560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75853" y="6542560"/>
            <a:ext cx="4342130" cy="34560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8F21DA96-61DF-437A-A45D-83930FF708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38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42130" cy="344408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75853" y="0"/>
            <a:ext cx="4342130" cy="344408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3A77C2DA-8DCA-CB4F-9DF1-B0A694D35D16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4225" cy="2584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1002031" y="3271878"/>
            <a:ext cx="8016240" cy="3099674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6542559"/>
            <a:ext cx="4342130" cy="344408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75853" y="6542559"/>
            <a:ext cx="4342130" cy="344408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87E45ADF-2D67-AD4B-BB58-107ED3907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217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336" indent="-173336">
              <a:buFontTx/>
              <a:buChar char="-"/>
            </a:pPr>
            <a:r>
              <a:rPr lang="fr-FR" sz="700" dirty="0">
                <a:latin typeface="+mj-lt"/>
              </a:rPr>
              <a:t>Page accueil</a:t>
            </a:r>
          </a:p>
          <a:p>
            <a:pPr marL="173336" indent="-173336">
              <a:buFontTx/>
              <a:buChar char="-"/>
            </a:pPr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376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Diapo de transition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1700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Diapo de transition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903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Diapo de transition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446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Diapo de transition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144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Diapo de transition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522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Diapo de transition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1062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Diapo de transition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772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723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C55A-49CF-AE46-8E59-283286883C6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8630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C55A-49CF-AE46-8E59-283286883C6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10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C55A-49CF-AE46-8E59-283286883C6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010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C55A-49CF-AE46-8E59-283286883C6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40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C55A-49CF-AE46-8E59-283286883C6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488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C55A-49CF-AE46-8E59-283286883C6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07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C55A-49CF-AE46-8E59-283286883C6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631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C55A-49CF-AE46-8E59-283286883C6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768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C55A-49CF-AE46-8E59-283286883C6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94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C55A-49CF-AE46-8E59-283286883C6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73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C55A-49CF-AE46-8E59-283286883C6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45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0C55A-49CF-AE46-8E59-283286883C63}" type="datetimeFigureOut">
              <a:rPr lang="fr-FR" smtClean="0"/>
              <a:t>21/09/2022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083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file://localhost/Users/colas/Desktop/LIGNE%20SEULE%20BLC.pn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demande@sparks-formation.com" TargetMode="External"/><Relationship Id="rId4" Type="http://schemas.openxmlformats.org/officeDocument/2006/relationships/image" Target="file://localhost/Users/colas/Desktop/LIGNE%20SEULE%20BLC.pn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file://localhost/Users/colas/Desktop/LIGNE%20SEULE%20BLC.png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file://localhost/Users/colas/Desktop/LIGNE%20SEULE%20BLC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olas/Desktop/LIGNE%20SEULE%20BLC.pn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file://localhost/Users/colas/Desktop/LIGNE%20SEULE%20BLC.png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file://localhost/Users/colas/Desktop/LIGNE%20SEULE%20BLC.p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491536F2-7DCC-DE46-8598-9B5C22083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3960" y="1521809"/>
            <a:ext cx="5095547" cy="2031856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475E3DB5-F427-F64E-AA72-D5215C09D16E}"/>
              </a:ext>
            </a:extLst>
          </p:cNvPr>
          <p:cNvSpPr txBox="1">
            <a:spLocks/>
          </p:cNvSpPr>
          <p:nvPr/>
        </p:nvSpPr>
        <p:spPr>
          <a:xfrm>
            <a:off x="2238715" y="4080485"/>
            <a:ext cx="7714571" cy="147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spc="-2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Open Sans" panose="020B0606030504020204" pitchFamily="34" charset="0"/>
              </a:rPr>
              <a:t>Très heureux de vous rencontrer</a:t>
            </a:r>
            <a:endParaRPr lang="fr-FR" sz="2800" spc="-150" dirty="0">
              <a:solidFill>
                <a:srgbClr val="E95A0C"/>
              </a:solidFill>
              <a:latin typeface="Roboto Light" pitchFamily="2" charset="0"/>
              <a:ea typeface="Roboto Light" pitchFamily="2" charset="0"/>
              <a:cs typeface="Open Sans" panose="020B0606030504020204" pitchFamily="34" charset="0"/>
            </a:endParaRP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0DCEB1DC-2E61-994A-B494-95EEB86E543F}"/>
              </a:ext>
            </a:extLst>
          </p:cNvPr>
          <p:cNvSpPr txBox="1">
            <a:spLocks/>
          </p:cNvSpPr>
          <p:nvPr/>
        </p:nvSpPr>
        <p:spPr>
          <a:xfrm>
            <a:off x="5123985" y="2537737"/>
            <a:ext cx="4928128" cy="147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You know IT</a:t>
            </a:r>
            <a:endParaRPr lang="fr-FR" b="1" spc="-150" dirty="0">
              <a:solidFill>
                <a:srgbClr val="E95A0C"/>
              </a:solidFill>
              <a:latin typeface="Georgia" panose="02040502050405020303" pitchFamily="18" charset="0"/>
              <a:ea typeface="Roboto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093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CC452E-1E4E-5877-6A22-2EC331F4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Angular</a:t>
            </a:r>
            <a:r>
              <a:rPr lang="fr-FR" dirty="0"/>
              <a:t> ?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21D0284D-1437-C400-F96C-7933D94F4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Langage fortement orienté</a:t>
            </a:r>
          </a:p>
          <a:p>
            <a:r>
              <a:rPr lang="fr-FR" dirty="0"/>
              <a:t>Moins de chances de divaguer</a:t>
            </a:r>
          </a:p>
          <a:p>
            <a:r>
              <a:rPr lang="fr-FR" dirty="0"/>
              <a:t>Un gros écosystème, bien codifié</a:t>
            </a:r>
          </a:p>
          <a:p>
            <a:r>
              <a:rPr lang="fr-FR" dirty="0"/>
              <a:t>Impose un standard de développement</a:t>
            </a:r>
          </a:p>
          <a:p>
            <a:r>
              <a:rPr lang="fr-FR" dirty="0"/>
              <a:t>Parfait pour des équipes de développeurs</a:t>
            </a:r>
          </a:p>
        </p:txBody>
      </p:sp>
    </p:spTree>
    <p:extLst>
      <p:ext uri="{BB962C8B-B14F-4D97-AF65-F5344CB8AC3E}">
        <p14:creationId xmlns:p14="http://schemas.microsoft.com/office/powerpoint/2010/main" val="2050335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944BE-7AA0-1FC2-327E-71D69022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Ecosystème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8BFE62-02E3-EE5C-029E-9E9C3EA24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err="1"/>
              <a:t>ECMAScript</a:t>
            </a:r>
            <a:r>
              <a:rPr lang="fr-FR" dirty="0"/>
              <a:t> : standards du JS</a:t>
            </a:r>
          </a:p>
          <a:p>
            <a:pPr lvl="1"/>
            <a:r>
              <a:rPr lang="fr-FR" dirty="0"/>
              <a:t>Permet à du JS de tourner de la même manière dans tous les navigateurs</a:t>
            </a:r>
          </a:p>
          <a:p>
            <a:pPr lvl="1"/>
            <a:r>
              <a:rPr lang="fr-FR" dirty="0"/>
              <a:t>Mis à jour au moins 1x / an, rajoute des fonctionnalités au JS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 err="1"/>
              <a:t>Webpack</a:t>
            </a:r>
            <a:r>
              <a:rPr lang="fr-FR" dirty="0"/>
              <a:t> : empaqueteur de code</a:t>
            </a:r>
          </a:p>
          <a:p>
            <a:pPr lvl="1"/>
            <a:r>
              <a:rPr lang="fr-FR" dirty="0"/>
              <a:t>Crée des fichiers assemblés, minifiés et </a:t>
            </a:r>
            <a:r>
              <a:rPr lang="fr-FR" dirty="0" err="1"/>
              <a:t>uglifiés</a:t>
            </a:r>
            <a:endParaRPr lang="fr-FR" dirty="0"/>
          </a:p>
          <a:p>
            <a:pPr lvl="1"/>
            <a:r>
              <a:rPr lang="fr-FR" dirty="0"/>
              <a:t>Optimise la taille du code, son chargement sur le client</a:t>
            </a:r>
          </a:p>
          <a:p>
            <a:pPr lvl="1"/>
            <a:endParaRPr lang="fr-FR" dirty="0"/>
          </a:p>
          <a:p>
            <a:r>
              <a:rPr lang="fr-FR" dirty="0" err="1"/>
              <a:t>Typescript</a:t>
            </a:r>
            <a:r>
              <a:rPr lang="fr-FR" dirty="0"/>
              <a:t> : </a:t>
            </a:r>
            <a:r>
              <a:rPr lang="fr-FR" dirty="0" err="1"/>
              <a:t>superset</a:t>
            </a:r>
            <a:r>
              <a:rPr lang="fr-FR" dirty="0"/>
              <a:t> de Javascript</a:t>
            </a:r>
          </a:p>
          <a:p>
            <a:pPr lvl="1"/>
            <a:r>
              <a:rPr lang="fr-FR" dirty="0"/>
              <a:t>Etend JS pour lui rajouter des fonctionnalités</a:t>
            </a:r>
          </a:p>
          <a:p>
            <a:pPr lvl="1"/>
            <a:r>
              <a:rPr lang="fr-FR" dirty="0"/>
              <a:t>Type fortement le code, pour une meilleure industrialisation</a:t>
            </a:r>
          </a:p>
          <a:p>
            <a:pPr lvl="1"/>
            <a:r>
              <a:rPr lang="fr-FR" dirty="0"/>
              <a:t>Tout code JS est un code TS valide (mais pas inversement !)</a:t>
            </a:r>
          </a:p>
          <a:p>
            <a:pPr lvl="1"/>
            <a:r>
              <a:rPr lang="fr-FR" dirty="0" err="1"/>
              <a:t>TSServer</a:t>
            </a:r>
            <a:r>
              <a:rPr lang="fr-FR" dirty="0"/>
              <a:t> : transpilation du code en amont</a:t>
            </a:r>
          </a:p>
          <a:p>
            <a:pPr lvl="1"/>
            <a:endParaRPr lang="fr-FR" dirty="0"/>
          </a:p>
          <a:p>
            <a:r>
              <a:rPr lang="fr-FR" dirty="0" err="1"/>
              <a:t>ESLint</a:t>
            </a:r>
            <a:r>
              <a:rPr lang="fr-FR" dirty="0"/>
              <a:t> : unification du code d’une équipe</a:t>
            </a:r>
          </a:p>
          <a:p>
            <a:pPr lvl="1"/>
            <a:r>
              <a:rPr lang="fr-FR" dirty="0"/>
              <a:t>Impose des règles de développement</a:t>
            </a:r>
          </a:p>
          <a:p>
            <a:pPr lvl="1"/>
            <a:r>
              <a:rPr lang="fr-FR" dirty="0"/>
              <a:t>Force les développeurs à les suivre</a:t>
            </a:r>
          </a:p>
          <a:p>
            <a:pPr lvl="1"/>
            <a:r>
              <a:rPr lang="fr-FR" dirty="0"/>
              <a:t>Permet d’empêcher une base de code hétérogène</a:t>
            </a:r>
          </a:p>
        </p:txBody>
      </p:sp>
    </p:spTree>
    <p:extLst>
      <p:ext uri="{BB962C8B-B14F-4D97-AF65-F5344CB8AC3E}">
        <p14:creationId xmlns:p14="http://schemas.microsoft.com/office/powerpoint/2010/main" val="1868028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A5D949-47C5-007E-103E-D0F5EE56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AngularJS ou </a:t>
            </a:r>
            <a:r>
              <a:rPr lang="fr-FR" dirty="0" err="1"/>
              <a:t>Angular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8F14D8-1203-3382-BDF5-BA6E4FA6B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AngularJS</a:t>
            </a:r>
          </a:p>
          <a:p>
            <a:pPr lvl="1"/>
            <a:r>
              <a:rPr lang="fr-FR" dirty="0"/>
              <a:t>L’ancêtre de </a:t>
            </a:r>
            <a:r>
              <a:rPr lang="fr-FR" dirty="0" err="1"/>
              <a:t>Angular</a:t>
            </a:r>
            <a:endParaRPr lang="fr-FR" dirty="0"/>
          </a:p>
          <a:p>
            <a:pPr lvl="1"/>
            <a:r>
              <a:rPr lang="fr-FR" dirty="0"/>
              <a:t>Peut être utilisé directement en JS</a:t>
            </a:r>
          </a:p>
          <a:p>
            <a:pPr lvl="1"/>
            <a:r>
              <a:rPr lang="fr-FR" dirty="0"/>
              <a:t>Ne nécessite pas forcément un projet NPM (utilisation d’un CDN)</a:t>
            </a:r>
          </a:p>
          <a:p>
            <a:pPr lvl="1"/>
            <a:r>
              <a:rPr lang="fr-FR" dirty="0"/>
              <a:t>Discontinué à ce jour</a:t>
            </a:r>
          </a:p>
          <a:p>
            <a:pPr lvl="1"/>
            <a:endParaRPr lang="fr-FR" dirty="0"/>
          </a:p>
          <a:p>
            <a:r>
              <a:rPr lang="fr-FR" dirty="0" err="1"/>
              <a:t>Angular</a:t>
            </a:r>
            <a:r>
              <a:rPr lang="fr-FR" dirty="0"/>
              <a:t> (ou Angular2)</a:t>
            </a:r>
          </a:p>
          <a:p>
            <a:pPr lvl="1"/>
            <a:r>
              <a:rPr lang="fr-FR" dirty="0"/>
              <a:t>Ecrit en </a:t>
            </a:r>
            <a:r>
              <a:rPr lang="fr-FR" dirty="0" err="1"/>
              <a:t>Typescript</a:t>
            </a:r>
            <a:r>
              <a:rPr lang="fr-FR" dirty="0"/>
              <a:t> (majoritairement)</a:t>
            </a:r>
          </a:p>
          <a:p>
            <a:pPr lvl="1"/>
            <a:r>
              <a:rPr lang="fr-FR" dirty="0"/>
              <a:t>Ne fonctionne que dans un projet NPM</a:t>
            </a:r>
          </a:p>
          <a:p>
            <a:pPr lvl="1"/>
            <a:r>
              <a:rPr lang="fr-FR" dirty="0"/>
              <a:t>Se base sur AngularJS, mais l’améliore grandement</a:t>
            </a:r>
          </a:p>
        </p:txBody>
      </p:sp>
    </p:spTree>
    <p:extLst>
      <p:ext uri="{BB962C8B-B14F-4D97-AF65-F5344CB8AC3E}">
        <p14:creationId xmlns:p14="http://schemas.microsoft.com/office/powerpoint/2010/main" val="1465806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F8B7D0-53D9-FAEE-029B-E5C57ECB2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Choisir son IDE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23E7DB-2EDF-B7BE-899B-AE47578EE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Tout IDE permet de taper du JS assez facilement. </a:t>
            </a:r>
          </a:p>
          <a:p>
            <a:r>
              <a:rPr lang="fr-FR" dirty="0"/>
              <a:t>Deux populaires : </a:t>
            </a:r>
            <a:r>
              <a:rPr lang="fr-FR" dirty="0" err="1"/>
              <a:t>Webstorm</a:t>
            </a:r>
            <a:r>
              <a:rPr lang="fr-FR" dirty="0"/>
              <a:t> (payant) et </a:t>
            </a:r>
            <a:r>
              <a:rPr lang="fr-FR" dirty="0" err="1"/>
              <a:t>VSCode</a:t>
            </a:r>
            <a:r>
              <a:rPr lang="fr-FR" dirty="0"/>
              <a:t> (gratuit)</a:t>
            </a:r>
          </a:p>
          <a:p>
            <a:pPr marL="0" indent="0">
              <a:buNone/>
            </a:pPr>
            <a:endParaRPr lang="fr-FR" sz="1200" dirty="0"/>
          </a:p>
          <a:p>
            <a:pPr marL="0" indent="0">
              <a:buNone/>
            </a:pPr>
            <a:endParaRPr lang="fr-FR" sz="1200" i="1" dirty="0"/>
          </a:p>
          <a:p>
            <a:r>
              <a:rPr lang="fr-FR" dirty="0"/>
              <a:t>Paramétrons </a:t>
            </a:r>
            <a:r>
              <a:rPr lang="fr-FR" dirty="0" err="1"/>
              <a:t>VSCode</a:t>
            </a:r>
            <a:r>
              <a:rPr lang="fr-FR" dirty="0"/>
              <a:t> pour </a:t>
            </a:r>
            <a:r>
              <a:rPr lang="fr-FR" dirty="0" err="1"/>
              <a:t>Angular</a:t>
            </a:r>
            <a:r>
              <a:rPr lang="fr-FR" dirty="0"/>
              <a:t> ! </a:t>
            </a:r>
          </a:p>
          <a:p>
            <a:pPr lvl="1"/>
            <a:r>
              <a:rPr lang="fr-FR" dirty="0"/>
              <a:t>Les extensions indispensables</a:t>
            </a:r>
          </a:p>
          <a:p>
            <a:pPr lvl="1"/>
            <a:r>
              <a:rPr lang="fr-FR" dirty="0"/>
              <a:t>Les extensions pratiques</a:t>
            </a:r>
          </a:p>
          <a:p>
            <a:pPr lvl="1"/>
            <a:r>
              <a:rPr lang="fr-FR" dirty="0"/>
              <a:t>Les extensions plus générales</a:t>
            </a:r>
          </a:p>
        </p:txBody>
      </p:sp>
    </p:spTree>
    <p:extLst>
      <p:ext uri="{BB962C8B-B14F-4D97-AF65-F5344CB8AC3E}">
        <p14:creationId xmlns:p14="http://schemas.microsoft.com/office/powerpoint/2010/main" val="1764439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9D5E16-5D11-6508-5A9F-EBC140A8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Documentation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A69395-C45E-C4A2-D32B-68CFD4C34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Une des documentations les plus complètes, tout </a:t>
            </a:r>
            <a:r>
              <a:rPr lang="fr-FR" dirty="0" err="1"/>
              <a:t>framework</a:t>
            </a:r>
            <a:r>
              <a:rPr lang="fr-FR" dirty="0"/>
              <a:t> JS confondu</a:t>
            </a:r>
          </a:p>
          <a:p>
            <a:r>
              <a:rPr lang="fr-FR" dirty="0"/>
              <a:t>Regroupe l’intégralité des informations nécessaires pour apprendre </a:t>
            </a:r>
            <a:r>
              <a:rPr lang="fr-FR" dirty="0" err="1"/>
              <a:t>Angular</a:t>
            </a:r>
            <a:endParaRPr lang="fr-FR" dirty="0"/>
          </a:p>
          <a:p>
            <a:r>
              <a:rPr lang="fr-FR" dirty="0"/>
              <a:t>Permet d’étendre ses connaissances seul</a:t>
            </a:r>
          </a:p>
          <a:p>
            <a:r>
              <a:rPr lang="fr-FR" dirty="0"/>
              <a:t>Donne accès à beaucoup de ressources, évite le « par-cœur »</a:t>
            </a:r>
          </a:p>
          <a:p>
            <a:r>
              <a:rPr lang="fr-FR" dirty="0"/>
              <a:t>Mise à jour très fréquemment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1847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4580695" y="1760102"/>
            <a:ext cx="6439271" cy="333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6600" b="1" spc="-2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NG CLI</a:t>
            </a:r>
            <a:r>
              <a:rPr lang="fr-FR" sz="6600" b="1" spc="-250" dirty="0">
                <a:solidFill>
                  <a:srgbClr val="FF5D14"/>
                </a:solidFill>
                <a:latin typeface="Georgia" panose="02040502050405020303" pitchFamily="18" charset="0"/>
                <a:ea typeface="Roboto" pitchFamily="2" charset="0"/>
                <a:cs typeface="Open Sans" panose="020B0606030504020204" pitchFamily="34" charset="0"/>
              </a:rPr>
              <a:t>.</a:t>
            </a:r>
            <a:endParaRPr lang="fr-FR" sz="6600" b="1" spc="-250" dirty="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Open Sans" panose="020B0606030504020204" pitchFamily="34" charset="0"/>
            </a:endParaRPr>
          </a:p>
        </p:txBody>
      </p:sp>
      <p:pic>
        <p:nvPicPr>
          <p:cNvPr id="14" name="LIGNE SEULE BLC.png" descr="/Users/colas/Desktop/LIGNE SEULE BLC.pn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1" y="5547593"/>
            <a:ext cx="12045996" cy="219762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421445" y="890754"/>
            <a:ext cx="8318500" cy="11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3000" b="1" dirty="0">
              <a:solidFill>
                <a:srgbClr val="E95A0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41658" y="6474647"/>
            <a:ext cx="7436725" cy="230832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fr-FR" sz="9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© 2019 Sparks | tous droits réservés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9B09D69-63BF-C149-BDAF-438F225E73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80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72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A67C98-3EB9-08D9-0644-61C48157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8883B9-1E2D-2BFE-9801-4179F4A8B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CLI : c’est quoi ? </a:t>
            </a:r>
          </a:p>
          <a:p>
            <a:r>
              <a:rPr lang="fr-FR" dirty="0" err="1"/>
              <a:t>Schematics</a:t>
            </a:r>
            <a:r>
              <a:rPr lang="fr-FR" dirty="0"/>
              <a:t> </a:t>
            </a:r>
            <a:r>
              <a:rPr lang="fr-FR" dirty="0" err="1"/>
              <a:t>Angular</a:t>
            </a:r>
            <a:endParaRPr lang="fr-FR" dirty="0"/>
          </a:p>
          <a:p>
            <a:r>
              <a:rPr lang="fr-FR" dirty="0"/>
              <a:t>Ajout de packages « officiels » au projet</a:t>
            </a:r>
          </a:p>
          <a:p>
            <a:r>
              <a:rPr lang="fr-FR" dirty="0"/>
              <a:t>Paramétrage de la CLI pour un projet</a:t>
            </a:r>
          </a:p>
        </p:txBody>
      </p:sp>
    </p:spTree>
    <p:extLst>
      <p:ext uri="{BB962C8B-B14F-4D97-AF65-F5344CB8AC3E}">
        <p14:creationId xmlns:p14="http://schemas.microsoft.com/office/powerpoint/2010/main" val="4018735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9F23A9-C175-E189-81C5-7F3419A04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59A70D-DE56-0FAB-393D-A612FF748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« Command Line Interface »</a:t>
            </a:r>
          </a:p>
          <a:p>
            <a:r>
              <a:rPr lang="fr-FR" dirty="0"/>
              <a:t>Outil de management du </a:t>
            </a:r>
            <a:r>
              <a:rPr lang="fr-FR" dirty="0" err="1"/>
              <a:t>framework</a:t>
            </a:r>
            <a:r>
              <a:rPr lang="fr-FR" dirty="0"/>
              <a:t> </a:t>
            </a:r>
            <a:r>
              <a:rPr lang="fr-FR" dirty="0" err="1"/>
              <a:t>Angular</a:t>
            </a:r>
            <a:endParaRPr lang="fr-FR" dirty="0"/>
          </a:p>
          <a:p>
            <a:r>
              <a:rPr lang="fr-FR" dirty="0"/>
              <a:t>Automatise la plupart des tâches répétitives</a:t>
            </a:r>
          </a:p>
          <a:p>
            <a:r>
              <a:rPr lang="fr-FR" dirty="0"/>
              <a:t>Enforce encore plus le « standard </a:t>
            </a:r>
            <a:r>
              <a:rPr lang="fr-FR" dirty="0" err="1"/>
              <a:t>Angular</a:t>
            </a:r>
            <a:r>
              <a:rPr lang="fr-FR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1737630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6A6FA6-FA0A-3231-960F-4A9546EC6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Schematics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B21D50-EA41-B41E-1CEF-E7216492E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Blueprints</a:t>
            </a:r>
            <a:r>
              <a:rPr lang="fr-FR" dirty="0"/>
              <a:t> qui vont permettre d’automatiser des actions</a:t>
            </a:r>
          </a:p>
          <a:p>
            <a:r>
              <a:rPr lang="fr-FR" dirty="0"/>
              <a:t>Beaucoup sont fournis de base dans le </a:t>
            </a:r>
            <a:r>
              <a:rPr lang="fr-FR" dirty="0" err="1"/>
              <a:t>framework</a:t>
            </a:r>
            <a:endParaRPr lang="fr-FR" dirty="0"/>
          </a:p>
          <a:p>
            <a:r>
              <a:rPr lang="fr-FR" dirty="0"/>
              <a:t>Les librairies « officielles » en fournissent d’autres</a:t>
            </a:r>
          </a:p>
          <a:p>
            <a:r>
              <a:rPr lang="fr-FR" dirty="0"/>
              <a:t>Possibilité de créer ses propres </a:t>
            </a:r>
            <a:r>
              <a:rPr lang="fr-FR" dirty="0" err="1"/>
              <a:t>schematics</a:t>
            </a:r>
            <a:r>
              <a:rPr lang="fr-FR" dirty="0"/>
              <a:t> si besoin</a:t>
            </a:r>
          </a:p>
          <a:p>
            <a:endParaRPr lang="fr-FR" dirty="0"/>
          </a:p>
          <a:p>
            <a:r>
              <a:rPr lang="fr-FR" dirty="0"/>
              <a:t>Pas besoin de les retenir : la documentation est là !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0735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5F2D2A-5617-80A8-2B66-885070CE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de package « officiel 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A6A579-735D-C1D1-8EA9-A9132E519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Utiliser le </a:t>
            </a:r>
            <a:r>
              <a:rPr lang="fr-FR" dirty="0" err="1"/>
              <a:t>schematic</a:t>
            </a:r>
            <a:r>
              <a:rPr lang="fr-FR" dirty="0"/>
              <a:t> « </a:t>
            </a:r>
            <a:r>
              <a:rPr lang="fr-FR" dirty="0" err="1"/>
              <a:t>add</a:t>
            </a:r>
            <a:r>
              <a:rPr lang="fr-FR" dirty="0"/>
              <a:t> »</a:t>
            </a:r>
          </a:p>
          <a:p>
            <a:endParaRPr lang="fr-FR" dirty="0"/>
          </a:p>
          <a:p>
            <a:r>
              <a:rPr lang="fr-FR" dirty="0"/>
              <a:t>Exemples !</a:t>
            </a:r>
          </a:p>
          <a:p>
            <a:pPr lvl="1"/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Material</a:t>
            </a:r>
            <a:r>
              <a:rPr lang="fr-FR" dirty="0"/>
              <a:t> (UI)</a:t>
            </a:r>
          </a:p>
          <a:p>
            <a:pPr lvl="1"/>
            <a:r>
              <a:rPr lang="fr-FR" dirty="0" err="1"/>
              <a:t>Angular</a:t>
            </a:r>
            <a:r>
              <a:rPr lang="fr-FR" dirty="0"/>
              <a:t> </a:t>
            </a:r>
            <a:r>
              <a:rPr lang="fr-FR" dirty="0" err="1"/>
              <a:t>Firebase</a:t>
            </a:r>
            <a:r>
              <a:rPr lang="fr-FR" dirty="0"/>
              <a:t> (DB)</a:t>
            </a:r>
          </a:p>
        </p:txBody>
      </p:sp>
    </p:spTree>
    <p:extLst>
      <p:ext uri="{BB962C8B-B14F-4D97-AF65-F5344CB8AC3E}">
        <p14:creationId xmlns:p14="http://schemas.microsoft.com/office/powerpoint/2010/main" val="120703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LIGNE SEULE BLC.png" descr="/Users/colas/Desktop/LIGNE SEULE BLC.pn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1" y="5547593"/>
            <a:ext cx="12045996" cy="219762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421445" y="890754"/>
            <a:ext cx="8318500" cy="11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3000" b="1" dirty="0">
              <a:solidFill>
                <a:srgbClr val="E95A0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35AF33D-8078-8842-BF5B-DD2DC662C686}"/>
              </a:ext>
            </a:extLst>
          </p:cNvPr>
          <p:cNvSpPr txBox="1">
            <a:spLocks/>
          </p:cNvSpPr>
          <p:nvPr/>
        </p:nvSpPr>
        <p:spPr>
          <a:xfrm>
            <a:off x="3032747" y="1545439"/>
            <a:ext cx="6126506" cy="8873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200" b="1" spc="-250" dirty="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Open Sans" panose="020B0606030504020204" pitchFamily="34" charset="0"/>
            </a:endParaRPr>
          </a:p>
          <a:p>
            <a:endParaRPr lang="fr-FR" sz="3200" b="1" spc="-250" dirty="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18323D-7C18-4809-A55D-22AFD4CAF4D7}"/>
              </a:ext>
            </a:extLst>
          </p:cNvPr>
          <p:cNvSpPr/>
          <p:nvPr/>
        </p:nvSpPr>
        <p:spPr>
          <a:xfrm>
            <a:off x="3048000" y="3119641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Pour toute question vous  pouvez nous joindre au  </a:t>
            </a:r>
          </a:p>
          <a:p>
            <a:pPr algn="ctr"/>
            <a:r>
              <a:rPr lang="fr-FR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04 78 22 10 38  </a:t>
            </a:r>
          </a:p>
          <a:p>
            <a:pPr algn="ctr"/>
            <a:r>
              <a:rPr lang="fr-F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de  09:00 à 12h30 et de 14:00 à 18:00 </a:t>
            </a:r>
          </a:p>
          <a:p>
            <a:pPr algn="ctr"/>
            <a:r>
              <a:rPr lang="fr-F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Vous pouvez également  nous envoyer un mail à  : </a:t>
            </a:r>
          </a:p>
          <a:p>
            <a:pPr algn="ctr"/>
            <a:r>
              <a:rPr lang="fr-FR" sz="2400" spc="-150" dirty="0">
                <a:latin typeface="Roboto" pitchFamily="2" charset="0"/>
                <a:ea typeface="Roboto" pitchFamily="2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demande@sparks-formation.com</a:t>
            </a:r>
            <a:endParaRPr lang="fr-FR" sz="2400" spc="-150" dirty="0">
              <a:latin typeface="Roboto" pitchFamily="2" charset="0"/>
              <a:ea typeface="Roboto" pitchFamily="2" charset="0"/>
              <a:cs typeface="Open Sans" panose="020B06060305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9FD5E9-EB43-4CE1-A37F-20B49FA0F24D}"/>
              </a:ext>
            </a:extLst>
          </p:cNvPr>
          <p:cNvSpPr/>
          <p:nvPr/>
        </p:nvSpPr>
        <p:spPr>
          <a:xfrm>
            <a:off x="3048000" y="160515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L’équipe Sparks </a:t>
            </a:r>
          </a:p>
          <a:p>
            <a:pPr algn="ctr"/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Vous souhaite une bonne formation</a:t>
            </a:r>
            <a:r>
              <a:rPr lang="fr-FR" sz="2400" b="1" dirty="0">
                <a:solidFill>
                  <a:srgbClr val="FF5D14"/>
                </a:solidFill>
                <a:latin typeface="Georgia" panose="02040502050405020303" pitchFamily="18" charset="0"/>
                <a:ea typeface="Roboto" pitchFamily="2" charset="0"/>
                <a:cs typeface="Open Sans" panose="020B0606030504020204" pitchFamily="34" charset="0"/>
              </a:rPr>
              <a:t>.</a:t>
            </a:r>
            <a:endParaRPr lang="fr-FR" sz="2400" b="1" dirty="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507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60964B-B07A-730C-5F59-CBCCD9E8E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Paramétrage de la CLI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1D6CEC-7AA9-22CF-7F9C-CB14C91B9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Fichier </a:t>
            </a:r>
            <a:r>
              <a:rPr lang="fr-FR" dirty="0" err="1"/>
              <a:t>angular.json</a:t>
            </a:r>
            <a:endParaRPr lang="fr-FR" dirty="0"/>
          </a:p>
          <a:p>
            <a:endParaRPr lang="fr-FR" dirty="0"/>
          </a:p>
          <a:p>
            <a:r>
              <a:rPr lang="fr-FR" dirty="0"/>
              <a:t>Contient tous les paramétrages du projet</a:t>
            </a:r>
          </a:p>
          <a:p>
            <a:r>
              <a:rPr lang="fr-FR" dirty="0"/>
              <a:t>Peut être modifié ou étendu</a:t>
            </a:r>
          </a:p>
          <a:p>
            <a:r>
              <a:rPr lang="fr-FR" dirty="0"/>
              <a:t>En complément de la CLI, permet d’automatiser de nombreuses tâches</a:t>
            </a:r>
          </a:p>
          <a:p>
            <a:endParaRPr lang="fr-FR" dirty="0"/>
          </a:p>
          <a:p>
            <a:r>
              <a:rPr lang="fr-FR" dirty="0"/>
              <a:t>En cas de doute : la documentation !</a:t>
            </a:r>
          </a:p>
        </p:txBody>
      </p:sp>
    </p:spTree>
    <p:extLst>
      <p:ext uri="{BB962C8B-B14F-4D97-AF65-F5344CB8AC3E}">
        <p14:creationId xmlns:p14="http://schemas.microsoft.com/office/powerpoint/2010/main" val="3068059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4580695" y="1760102"/>
            <a:ext cx="6439271" cy="333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6600" b="1" spc="-2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Fondamentaux</a:t>
            </a:r>
            <a:r>
              <a:rPr lang="fr-FR" sz="6600" b="1" spc="-250" dirty="0">
                <a:solidFill>
                  <a:srgbClr val="FF5D14"/>
                </a:solidFill>
                <a:latin typeface="Georgia" panose="02040502050405020303" pitchFamily="18" charset="0"/>
                <a:ea typeface="Roboto" pitchFamily="2" charset="0"/>
                <a:cs typeface="Open Sans" panose="020B0606030504020204" pitchFamily="34" charset="0"/>
              </a:rPr>
              <a:t>.</a:t>
            </a:r>
            <a:endParaRPr lang="fr-FR" sz="6600" b="1" spc="-250" dirty="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Open Sans" panose="020B0606030504020204" pitchFamily="34" charset="0"/>
            </a:endParaRPr>
          </a:p>
        </p:txBody>
      </p:sp>
      <p:pic>
        <p:nvPicPr>
          <p:cNvPr id="14" name="LIGNE SEULE BLC.png" descr="/Users/colas/Desktop/LIGNE SEULE BLC.pn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1" y="5547593"/>
            <a:ext cx="12045996" cy="219762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421445" y="890754"/>
            <a:ext cx="8318500" cy="11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3000" b="1" dirty="0">
              <a:solidFill>
                <a:srgbClr val="E95A0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41658" y="6474647"/>
            <a:ext cx="7436725" cy="230832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fr-FR" sz="9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© 2019 Sparks | tous droits réservés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9B09D69-63BF-C149-BDAF-438F225E73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80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50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4CFD52-1FE6-B682-8447-CDDDEBDA9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D35CC1-61F8-4880-0A08-BF0D2E16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Blocs de construction : modules, composants, services …</a:t>
            </a:r>
          </a:p>
          <a:p>
            <a:r>
              <a:rPr lang="fr-FR" dirty="0"/>
              <a:t>Structure d’un projet </a:t>
            </a:r>
            <a:r>
              <a:rPr lang="fr-FR" dirty="0" err="1"/>
              <a:t>Angular</a:t>
            </a:r>
            <a:endParaRPr lang="fr-FR" dirty="0"/>
          </a:p>
          <a:p>
            <a:r>
              <a:rPr lang="fr-FR" dirty="0"/>
              <a:t>Syntaxe des </a:t>
            </a:r>
            <a:r>
              <a:rPr lang="fr-FR" dirty="0" err="1"/>
              <a:t>templates</a:t>
            </a:r>
            <a:r>
              <a:rPr lang="fr-FR" dirty="0"/>
              <a:t> HTML</a:t>
            </a:r>
          </a:p>
          <a:p>
            <a:r>
              <a:rPr lang="fr-FR" dirty="0"/>
              <a:t>Syntaxe, fonctionnement des styles SCSS</a:t>
            </a:r>
          </a:p>
          <a:p>
            <a:r>
              <a:rPr lang="fr-FR" dirty="0"/>
              <a:t>Cycle de vie d’un bloc de construction</a:t>
            </a:r>
          </a:p>
          <a:p>
            <a:r>
              <a:rPr lang="fr-FR" dirty="0"/>
              <a:t>La détection automatique de changements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46858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22751E-29DF-AD74-E90F-C9D3F299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Blocs de construction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BFB9B4-0E28-A528-A6ED-E91A4C05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Module : le ciment qui relie tous les blocs</a:t>
            </a:r>
          </a:p>
          <a:p>
            <a:r>
              <a:rPr lang="fr-FR" dirty="0"/>
              <a:t>Component : ce que va voir l’utilisateur</a:t>
            </a:r>
          </a:p>
          <a:p>
            <a:r>
              <a:rPr lang="fr-FR" dirty="0"/>
              <a:t>Service : le bloc réutilisable</a:t>
            </a:r>
          </a:p>
          <a:p>
            <a:r>
              <a:rPr lang="fr-FR" dirty="0"/>
              <a:t>Directive</a:t>
            </a:r>
          </a:p>
          <a:p>
            <a:pPr lvl="1"/>
            <a:r>
              <a:rPr lang="fr-FR" dirty="0"/>
              <a:t>Attribut : modifie le comportement d’un élément HTML</a:t>
            </a:r>
          </a:p>
          <a:p>
            <a:pPr lvl="1"/>
            <a:r>
              <a:rPr lang="fr-FR" dirty="0"/>
              <a:t>Structurelle : modifie le DOM plutôt qu’un élément</a:t>
            </a:r>
          </a:p>
          <a:p>
            <a:r>
              <a:rPr lang="fr-FR" dirty="0"/>
              <a:t>Pipe : transforme la donnée avant son affichage</a:t>
            </a:r>
          </a:p>
          <a:p>
            <a:endParaRPr lang="fr-FR" dirty="0"/>
          </a:p>
          <a:p>
            <a:r>
              <a:rPr lang="fr-FR" dirty="0"/>
              <a:t>… Et tellement d’autres ! (</a:t>
            </a:r>
            <a:r>
              <a:rPr lang="fr-FR" dirty="0" err="1"/>
              <a:t>protip</a:t>
            </a:r>
            <a:r>
              <a:rPr lang="fr-FR" dirty="0"/>
              <a:t> : documentation)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67554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B940FD-08B3-E7A3-D872-D58FA874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d’un projet </a:t>
            </a:r>
            <a:r>
              <a:rPr lang="fr-FR" dirty="0" err="1"/>
              <a:t>Angular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2433AD-F979-D8F6-6FE9-A5A1553F5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Très importante, car conditionne le bon fonctionnement du </a:t>
            </a:r>
            <a:r>
              <a:rPr lang="fr-FR" dirty="0" err="1"/>
              <a:t>framework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Mise à jour automatique, réutilisation, custom import </a:t>
            </a:r>
            <a:r>
              <a:rPr lang="fr-FR" dirty="0" err="1"/>
              <a:t>paths</a:t>
            </a:r>
            <a:r>
              <a:rPr lang="fr-FR" dirty="0"/>
              <a:t> … </a:t>
            </a:r>
          </a:p>
          <a:p>
            <a:r>
              <a:rPr lang="fr-FR" dirty="0"/>
              <a:t>Si utilisation de la CLI, se met en place automatiquement</a:t>
            </a:r>
          </a:p>
          <a:p>
            <a:r>
              <a:rPr lang="fr-FR" dirty="0"/>
              <a:t>Bonnes pratiques à suivre : la documentation est là !</a:t>
            </a:r>
          </a:p>
        </p:txBody>
      </p:sp>
    </p:spTree>
    <p:extLst>
      <p:ext uri="{BB962C8B-B14F-4D97-AF65-F5344CB8AC3E}">
        <p14:creationId xmlns:p14="http://schemas.microsoft.com/office/powerpoint/2010/main" val="3817625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E42895-69E4-73E6-1DB5-FC62BF5E2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Syntaxe des </a:t>
            </a:r>
            <a:r>
              <a:rPr lang="fr-FR" dirty="0" err="1"/>
              <a:t>templates</a:t>
            </a:r>
            <a:r>
              <a:rPr lang="fr-FR" dirty="0"/>
              <a:t> HTML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79959F-832D-5AB5-8EC9-EBED8C3E8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{{ var }} 	 							Data binding</a:t>
            </a:r>
          </a:p>
          <a:p>
            <a:r>
              <a:rPr lang="fr-FR" dirty="0"/>
              <a:t>[</a:t>
            </a:r>
            <a:r>
              <a:rPr lang="fr-FR" dirty="0" err="1"/>
              <a:t>attr</a:t>
            </a:r>
            <a:r>
              <a:rPr lang="fr-FR" dirty="0"/>
              <a:t>]=« var » 	 					Inputs</a:t>
            </a:r>
          </a:p>
          <a:p>
            <a:r>
              <a:rPr lang="fr-FR" dirty="0"/>
              <a:t>(</a:t>
            </a:r>
            <a:r>
              <a:rPr lang="fr-FR" dirty="0" err="1"/>
              <a:t>event</a:t>
            </a:r>
            <a:r>
              <a:rPr lang="fr-FR" dirty="0"/>
              <a:t>)=« </a:t>
            </a:r>
            <a:r>
              <a:rPr lang="fr-FR" dirty="0" err="1"/>
              <a:t>function</a:t>
            </a:r>
            <a:r>
              <a:rPr lang="fr-FR" dirty="0"/>
              <a:t>() » 			Outputs</a:t>
            </a:r>
          </a:p>
          <a:p>
            <a:r>
              <a:rPr lang="fr-FR" dirty="0"/>
              <a:t>[(</a:t>
            </a:r>
            <a:r>
              <a:rPr lang="fr-FR" dirty="0" err="1"/>
              <a:t>attr</a:t>
            </a:r>
            <a:r>
              <a:rPr lang="fr-FR" dirty="0"/>
              <a:t>)]=« var »					</a:t>
            </a:r>
            <a:r>
              <a:rPr lang="fr-FR" dirty="0" err="1"/>
              <a:t>Two-way</a:t>
            </a:r>
            <a:r>
              <a:rPr lang="fr-FR" dirty="0"/>
              <a:t> binding</a:t>
            </a:r>
          </a:p>
          <a:p>
            <a:r>
              <a:rPr lang="fr-FR" dirty="0"/>
              <a:t>*</a:t>
            </a:r>
            <a:r>
              <a:rPr lang="fr-FR" dirty="0" err="1"/>
              <a:t>attr</a:t>
            </a:r>
            <a:r>
              <a:rPr lang="fr-FR" dirty="0"/>
              <a:t>=« var » 						Directives structurelles</a:t>
            </a:r>
          </a:p>
          <a:p>
            <a:r>
              <a:rPr lang="fr-FR" dirty="0"/>
              <a:t>{{ var | pipe }} 					Utilisation des pipes</a:t>
            </a:r>
          </a:p>
        </p:txBody>
      </p:sp>
    </p:spTree>
    <p:extLst>
      <p:ext uri="{BB962C8B-B14F-4D97-AF65-F5344CB8AC3E}">
        <p14:creationId xmlns:p14="http://schemas.microsoft.com/office/powerpoint/2010/main" val="3986893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D00629-0CC4-F3E3-BADA-5CA00560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Syntaxe et fonctionnement du SCSS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2FF8BA-DC82-170C-ECCC-01AF82666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Priorité des sélecteurs CSS</a:t>
            </a:r>
          </a:p>
          <a:p>
            <a:r>
              <a:rPr lang="fr-FR" dirty="0"/>
              <a:t>Collisions en CSS : pourquoi pas en </a:t>
            </a:r>
            <a:r>
              <a:rPr lang="fr-FR" dirty="0" err="1"/>
              <a:t>Angular</a:t>
            </a:r>
            <a:r>
              <a:rPr lang="fr-FR" dirty="0"/>
              <a:t> ? </a:t>
            </a:r>
          </a:p>
          <a:p>
            <a:r>
              <a:rPr lang="fr-FR" dirty="0"/>
              <a:t>Variables SCSS : bonnes pratiques</a:t>
            </a:r>
          </a:p>
          <a:p>
            <a:r>
              <a:rPr lang="fr-FR" dirty="0" err="1"/>
              <a:t>Mixins</a:t>
            </a:r>
            <a:r>
              <a:rPr lang="fr-FR" dirty="0"/>
              <a:t> SCSS : Réutilisation du CSS</a:t>
            </a:r>
          </a:p>
          <a:p>
            <a:r>
              <a:rPr lang="fr-FR" dirty="0"/>
              <a:t>Fonctions SCSS : de la logique dans du CSS ?!</a:t>
            </a:r>
          </a:p>
          <a:p>
            <a:r>
              <a:rPr lang="fr-FR" dirty="0"/>
              <a:t>Imbrication de styles en SCSS</a:t>
            </a:r>
          </a:p>
          <a:p>
            <a:r>
              <a:rPr lang="fr-FR" dirty="0"/>
              <a:t>Sélecteurs propres à </a:t>
            </a:r>
            <a:r>
              <a:rPr lang="fr-FR" dirty="0" err="1"/>
              <a:t>Angular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024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E78D91-94D4-3817-D05B-C3A21898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cycle de vie d’un bloc	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F5149A-A398-74B8-B1A5-DCF02B9C4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Chaque bloc (ou presque) est régit par son cycle de vie</a:t>
            </a:r>
          </a:p>
          <a:p>
            <a:pPr lvl="1"/>
            <a:r>
              <a:rPr lang="fr-FR" dirty="0"/>
              <a:t>Création</a:t>
            </a:r>
          </a:p>
          <a:p>
            <a:pPr lvl="1"/>
            <a:r>
              <a:rPr lang="fr-FR" dirty="0"/>
              <a:t>Affichage</a:t>
            </a:r>
          </a:p>
          <a:p>
            <a:pPr lvl="1"/>
            <a:r>
              <a:rPr lang="fr-FR" dirty="0"/>
              <a:t>Intégration du contenu enfant / UI</a:t>
            </a:r>
          </a:p>
          <a:p>
            <a:pPr lvl="1"/>
            <a:r>
              <a:rPr lang="fr-FR" dirty="0"/>
              <a:t>Mise à jour</a:t>
            </a:r>
          </a:p>
          <a:p>
            <a:pPr lvl="1"/>
            <a:r>
              <a:rPr lang="fr-FR" dirty="0"/>
              <a:t>Mise à jour de ses entrées / sorties</a:t>
            </a:r>
          </a:p>
          <a:p>
            <a:pPr lvl="1"/>
            <a:r>
              <a:rPr lang="fr-FR" dirty="0"/>
              <a:t>Destruction</a:t>
            </a:r>
          </a:p>
          <a:p>
            <a:pPr lvl="1"/>
            <a:endParaRPr lang="fr-FR" dirty="0"/>
          </a:p>
          <a:p>
            <a:r>
              <a:rPr lang="fr-FR" dirty="0"/>
              <a:t>Attention à bien les utiliser, sinon de sales erreurs apparaissent !</a:t>
            </a:r>
          </a:p>
          <a:p>
            <a:r>
              <a:rPr lang="fr-FR" dirty="0"/>
              <a:t>En cas de doute : la documentation !</a:t>
            </a:r>
          </a:p>
        </p:txBody>
      </p:sp>
    </p:spTree>
    <p:extLst>
      <p:ext uri="{BB962C8B-B14F-4D97-AF65-F5344CB8AC3E}">
        <p14:creationId xmlns:p14="http://schemas.microsoft.com/office/powerpoint/2010/main" val="3674837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2F8AA6-61AA-1A90-04BA-B970BCFEF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détection de changement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709D35-BCBC-8BA5-0C00-B3248F0C0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mise à jour de l’UI est automatique … Pourquoi ? </a:t>
            </a:r>
          </a:p>
          <a:p>
            <a:r>
              <a:rPr lang="fr-FR" dirty="0"/>
              <a:t>Suivre la détection de changement grâce au cycle de vie</a:t>
            </a:r>
          </a:p>
          <a:p>
            <a:r>
              <a:rPr lang="fr-FR" dirty="0"/>
              <a:t>Déclencher manuellement la détection si besoin</a:t>
            </a:r>
          </a:p>
          <a:p>
            <a:r>
              <a:rPr lang="fr-FR" dirty="0"/>
              <a:t>Les déclencheurs automatiques / semi-automatiques</a:t>
            </a:r>
          </a:p>
        </p:txBody>
      </p:sp>
    </p:spTree>
    <p:extLst>
      <p:ext uri="{BB962C8B-B14F-4D97-AF65-F5344CB8AC3E}">
        <p14:creationId xmlns:p14="http://schemas.microsoft.com/office/powerpoint/2010/main" val="1844569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4580695" y="1760102"/>
            <a:ext cx="6439271" cy="333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6600" b="1" spc="-2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Mise en pratique</a:t>
            </a:r>
            <a:r>
              <a:rPr lang="fr-FR" sz="6600" b="1" spc="-250" dirty="0">
                <a:solidFill>
                  <a:srgbClr val="FF5D14"/>
                </a:solidFill>
                <a:latin typeface="Georgia" panose="02040502050405020303" pitchFamily="18" charset="0"/>
                <a:ea typeface="Roboto" pitchFamily="2" charset="0"/>
                <a:cs typeface="Open Sans" panose="020B0606030504020204" pitchFamily="34" charset="0"/>
              </a:rPr>
              <a:t>.</a:t>
            </a:r>
            <a:endParaRPr lang="fr-FR" sz="6600" b="1" spc="-250" dirty="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Open Sans" panose="020B0606030504020204" pitchFamily="34" charset="0"/>
            </a:endParaRPr>
          </a:p>
        </p:txBody>
      </p:sp>
      <p:pic>
        <p:nvPicPr>
          <p:cNvPr id="14" name="LIGNE SEULE BLC.png" descr="/Users/colas/Desktop/LIGNE SEULE BLC.pn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1" y="5547593"/>
            <a:ext cx="12045996" cy="219762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421445" y="890754"/>
            <a:ext cx="8318500" cy="11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3000" b="1" dirty="0">
              <a:solidFill>
                <a:srgbClr val="E95A0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41658" y="6474647"/>
            <a:ext cx="7436725" cy="230832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fr-FR" sz="9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© 2019 Sparks | tous droits réservés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9B09D69-63BF-C149-BDAF-438F225E73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80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23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LIGNE SEULE BLC.png" descr="/Users/colas/Desktop/LIGNE SEULE BLC.pn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1" y="5547593"/>
            <a:ext cx="12045996" cy="219762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421445" y="890754"/>
            <a:ext cx="8318500" cy="11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3000" b="1" dirty="0">
              <a:solidFill>
                <a:srgbClr val="E95A0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35AF33D-8078-8842-BF5B-DD2DC662C686}"/>
              </a:ext>
            </a:extLst>
          </p:cNvPr>
          <p:cNvSpPr txBox="1">
            <a:spLocks/>
          </p:cNvSpPr>
          <p:nvPr/>
        </p:nvSpPr>
        <p:spPr>
          <a:xfrm>
            <a:off x="1041522" y="2917891"/>
            <a:ext cx="10173757" cy="8873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spc="-2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Formation </a:t>
            </a:r>
            <a:r>
              <a:rPr lang="fr-FR" sz="6600" b="1" spc="-2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Angular</a:t>
            </a:r>
            <a:endParaRPr lang="fr-FR" sz="6600" b="1" spc="-250" dirty="0">
              <a:solidFill>
                <a:srgbClr val="FF5D14"/>
              </a:solidFill>
              <a:latin typeface="Georgia" panose="02040502050405020303" pitchFamily="18" charset="0"/>
              <a:ea typeface="Roboto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10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97E1F-F9B5-BB1F-E06A-0EAEBE43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DFEDD1-EDD1-2E9A-E22D-728028A7A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Utilisation des blocs de construction</a:t>
            </a:r>
          </a:p>
          <a:p>
            <a:r>
              <a:rPr lang="fr-FR" dirty="0"/>
              <a:t>Utilisation des formulaires</a:t>
            </a:r>
          </a:p>
          <a:p>
            <a:r>
              <a:rPr lang="fr-FR" dirty="0"/>
              <a:t>Utilisation du routeur</a:t>
            </a:r>
          </a:p>
          <a:p>
            <a:r>
              <a:rPr lang="fr-FR" dirty="0"/>
              <a:t>Utilisation de </a:t>
            </a:r>
            <a:r>
              <a:rPr lang="fr-FR" dirty="0" err="1"/>
              <a:t>RxJS</a:t>
            </a:r>
            <a:endParaRPr lang="fr-FR" dirty="0"/>
          </a:p>
          <a:p>
            <a:r>
              <a:rPr lang="fr-FR" dirty="0"/>
              <a:t>Utilisation du module HTTP</a:t>
            </a:r>
          </a:p>
          <a:p>
            <a:r>
              <a:rPr lang="fr-FR" dirty="0"/>
              <a:t>Mise en place de tests unitaires</a:t>
            </a:r>
          </a:p>
          <a:p>
            <a:r>
              <a:rPr lang="fr-FR" dirty="0"/>
              <a:t>Mise en place de tests de surface</a:t>
            </a:r>
          </a:p>
          <a:p>
            <a:r>
              <a:rPr lang="fr-FR" dirty="0"/>
              <a:t>Optimisation du déploiement</a:t>
            </a:r>
          </a:p>
        </p:txBody>
      </p:sp>
    </p:spTree>
    <p:extLst>
      <p:ext uri="{BB962C8B-B14F-4D97-AF65-F5344CB8AC3E}">
        <p14:creationId xmlns:p14="http://schemas.microsoft.com/office/powerpoint/2010/main" val="3433718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36A7EA-3F63-FC26-C3F0-F0B36EE4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 développe ?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3F8DBC-EDB1-F6FF-7694-C28F3F98F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On apprend par la pratique à partir de là ! </a:t>
            </a:r>
          </a:p>
          <a:p>
            <a:endParaRPr lang="fr-FR" dirty="0"/>
          </a:p>
          <a:p>
            <a:r>
              <a:rPr lang="fr-FR" dirty="0"/>
              <a:t>Définir un fil rouge pour la suite : choix de l’app</a:t>
            </a:r>
          </a:p>
          <a:p>
            <a:pPr lvl="1"/>
            <a:r>
              <a:rPr lang="fr-FR" dirty="0"/>
              <a:t>Mini réseau social ?</a:t>
            </a:r>
          </a:p>
          <a:p>
            <a:pPr lvl="1"/>
            <a:r>
              <a:rPr lang="fr-FR" dirty="0"/>
              <a:t>To-do </a:t>
            </a:r>
            <a:r>
              <a:rPr lang="fr-FR" dirty="0" err="1"/>
              <a:t>list</a:t>
            </a:r>
            <a:r>
              <a:rPr lang="fr-FR" dirty="0"/>
              <a:t> ? </a:t>
            </a:r>
          </a:p>
          <a:p>
            <a:pPr lvl="1"/>
            <a:r>
              <a:rPr lang="fr-FR" dirty="0"/>
              <a:t>Outil de suivi de visionnage de séries et films ?</a:t>
            </a:r>
          </a:p>
          <a:p>
            <a:pPr lvl="1"/>
            <a:r>
              <a:rPr lang="fr-FR" dirty="0"/>
              <a:t>… Ou autre chose ?</a:t>
            </a:r>
          </a:p>
          <a:p>
            <a:pPr lvl="1"/>
            <a:endParaRPr lang="fr-FR" dirty="0"/>
          </a:p>
          <a:p>
            <a:r>
              <a:rPr lang="fr-FR" dirty="0"/>
              <a:t>En plus de la pratique : comprendre l’approche à avoir face à une demande client</a:t>
            </a:r>
            <a:endParaRPr lang="fr-FR" sz="1300" i="1" dirty="0"/>
          </a:p>
        </p:txBody>
      </p:sp>
    </p:spTree>
    <p:extLst>
      <p:ext uri="{BB962C8B-B14F-4D97-AF65-F5344CB8AC3E}">
        <p14:creationId xmlns:p14="http://schemas.microsoft.com/office/powerpoint/2010/main" val="987440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303FB5-E2BA-D10B-AC9B-F3523BC6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1 : créer l’application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D4CDCF-389C-40F2-81C4-F2C6A8CF3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Installation des outils</a:t>
            </a:r>
          </a:p>
          <a:p>
            <a:r>
              <a:rPr lang="fr-FR" dirty="0"/>
              <a:t>Création du projet</a:t>
            </a:r>
          </a:p>
          <a:p>
            <a:r>
              <a:rPr lang="fr-FR" dirty="0"/>
              <a:t>Paramétrage de la CLI pour le projet</a:t>
            </a:r>
          </a:p>
          <a:p>
            <a:r>
              <a:rPr lang="fr-FR" dirty="0"/>
              <a:t>Préparer le </a:t>
            </a:r>
            <a:r>
              <a:rPr lang="fr-FR" dirty="0" err="1"/>
              <a:t>layout</a:t>
            </a:r>
            <a:r>
              <a:rPr lang="fr-FR" dirty="0"/>
              <a:t> de l’app</a:t>
            </a:r>
          </a:p>
          <a:p>
            <a:pPr lvl="1"/>
            <a:r>
              <a:rPr lang="fr-FR" dirty="0"/>
              <a:t>HTML</a:t>
            </a:r>
          </a:p>
          <a:p>
            <a:pPr lvl="1"/>
            <a:r>
              <a:rPr lang="fr-FR" dirty="0"/>
              <a:t>CSS</a:t>
            </a:r>
          </a:p>
          <a:p>
            <a:r>
              <a:rPr lang="fr-FR" dirty="0"/>
              <a:t>Ajouter des librairies pour aller plus vite</a:t>
            </a:r>
          </a:p>
          <a:p>
            <a:r>
              <a:rPr lang="fr-FR" dirty="0"/>
              <a:t>Utilisation de </a:t>
            </a:r>
            <a:r>
              <a:rPr lang="fr-FR" dirty="0" err="1"/>
              <a:t>firebase</a:t>
            </a:r>
            <a:r>
              <a:rPr lang="fr-FR" dirty="0"/>
              <a:t> (hors scope, mais utile)</a:t>
            </a:r>
          </a:p>
        </p:txBody>
      </p:sp>
    </p:spTree>
    <p:extLst>
      <p:ext uri="{BB962C8B-B14F-4D97-AF65-F5344CB8AC3E}">
        <p14:creationId xmlns:p14="http://schemas.microsoft.com/office/powerpoint/2010/main" val="945910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6B8348-99D4-2E5E-B3E3-E891F925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 : mise en place du routeur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866D1B-D691-4F17-A04A-459B5006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Import de la librairie</a:t>
            </a:r>
          </a:p>
          <a:p>
            <a:r>
              <a:rPr lang="fr-FR" dirty="0"/>
              <a:t>Configuration du module</a:t>
            </a:r>
          </a:p>
          <a:p>
            <a:r>
              <a:rPr lang="fr-FR" dirty="0"/>
              <a:t>Insertion dans l’UI</a:t>
            </a:r>
          </a:p>
          <a:p>
            <a:r>
              <a:rPr lang="fr-FR" dirty="0"/>
              <a:t>Redirections par défaut</a:t>
            </a:r>
          </a:p>
          <a:p>
            <a:r>
              <a:rPr lang="fr-FR" dirty="0"/>
              <a:t>Navigation dans l’app</a:t>
            </a:r>
          </a:p>
          <a:p>
            <a:r>
              <a:rPr lang="fr-FR" dirty="0" err="1"/>
              <a:t>Lazy</a:t>
            </a:r>
            <a:r>
              <a:rPr lang="fr-FR" dirty="0"/>
              <a:t> </a:t>
            </a:r>
            <a:r>
              <a:rPr lang="fr-FR" dirty="0" err="1"/>
              <a:t>loading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3558383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D6D060-1905-D730-636A-7BA313DE1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3 : ajouter un composant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C0E246-E86F-4682-3B07-D37FF4B54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Création du composant</a:t>
            </a:r>
          </a:p>
          <a:p>
            <a:r>
              <a:rPr lang="fr-FR" dirty="0"/>
              <a:t>Déclaration dans le routeur</a:t>
            </a:r>
          </a:p>
          <a:p>
            <a:r>
              <a:rPr lang="fr-FR" dirty="0"/>
              <a:t>Protection de la route ?</a:t>
            </a:r>
          </a:p>
          <a:p>
            <a:r>
              <a:rPr lang="fr-FR" dirty="0"/>
              <a:t>Animations 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8912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9B79A8-F912-187A-5298-1F06B53AB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4 : ajouter un service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DD8AA1-A8BC-7CD6-A7FF-CA3F01966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Création du service dans la structure du projet</a:t>
            </a:r>
          </a:p>
          <a:p>
            <a:r>
              <a:rPr lang="fr-FR" dirty="0"/>
              <a:t>Singleton ou non ? </a:t>
            </a:r>
          </a:p>
          <a:p>
            <a:r>
              <a:rPr lang="fr-FR" dirty="0"/>
              <a:t>Définir son utilité (responsabilité unique)</a:t>
            </a:r>
          </a:p>
          <a:p>
            <a:r>
              <a:rPr lang="fr-FR" dirty="0"/>
              <a:t>Injecter le service dans le composant</a:t>
            </a:r>
          </a:p>
          <a:p>
            <a:r>
              <a:rPr lang="fr-FR" dirty="0"/>
              <a:t>Ajouter un état au service ? </a:t>
            </a:r>
          </a:p>
          <a:p>
            <a:r>
              <a:rPr lang="fr-FR" dirty="0"/>
              <a:t>Service HTTP ?</a:t>
            </a:r>
          </a:p>
          <a:p>
            <a:r>
              <a:rPr lang="fr-FR" dirty="0"/>
              <a:t>Utiliser </a:t>
            </a:r>
            <a:r>
              <a:rPr lang="fr-FR" dirty="0" err="1"/>
              <a:t>RxJS</a:t>
            </a:r>
            <a:r>
              <a:rPr lang="fr-FR" dirty="0"/>
              <a:t> conjointement avec le composant</a:t>
            </a:r>
          </a:p>
        </p:txBody>
      </p:sp>
    </p:spTree>
    <p:extLst>
      <p:ext uri="{BB962C8B-B14F-4D97-AF65-F5344CB8AC3E}">
        <p14:creationId xmlns:p14="http://schemas.microsoft.com/office/powerpoint/2010/main" val="641753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6E179C-4696-B16B-B764-687FC1997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5.1 : composants réutilisables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30C8DF-4CC0-C335-D4DA-AACC0794F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Création d’un module dédié</a:t>
            </a:r>
          </a:p>
          <a:p>
            <a:r>
              <a:rPr lang="fr-FR" dirty="0"/>
              <a:t>Création du composant réutilisable</a:t>
            </a:r>
          </a:p>
          <a:p>
            <a:r>
              <a:rPr lang="fr-FR" dirty="0"/>
              <a:t>Mise en place de ses entrées et sorties</a:t>
            </a:r>
          </a:p>
          <a:p>
            <a:r>
              <a:rPr lang="fr-FR" dirty="0"/>
              <a:t>Mise en place de ses bindings &amp; </a:t>
            </a:r>
            <a:r>
              <a:rPr lang="fr-FR" dirty="0" err="1"/>
              <a:t>listeners</a:t>
            </a:r>
            <a:endParaRPr lang="fr-FR" dirty="0"/>
          </a:p>
          <a:p>
            <a:r>
              <a:rPr lang="fr-FR" dirty="0"/>
              <a:t>Utiliser le composant réutilisable</a:t>
            </a:r>
          </a:p>
        </p:txBody>
      </p:sp>
    </p:spTree>
    <p:extLst>
      <p:ext uri="{BB962C8B-B14F-4D97-AF65-F5344CB8AC3E}">
        <p14:creationId xmlns:p14="http://schemas.microsoft.com/office/powerpoint/2010/main" val="3965016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B3840D-B40D-BDD0-975E-856653695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5.2 : directives et pipes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8AFDAA7-4677-4178-8A9B-B42E14D9C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Création d’une directive d’attribut</a:t>
            </a:r>
          </a:p>
          <a:p>
            <a:r>
              <a:rPr lang="fr-FR" dirty="0"/>
              <a:t>Utilisation de la directive d’attribut</a:t>
            </a:r>
          </a:p>
          <a:p>
            <a:r>
              <a:rPr lang="fr-FR" dirty="0"/>
              <a:t>Création d’un pipe</a:t>
            </a:r>
          </a:p>
          <a:p>
            <a:r>
              <a:rPr lang="fr-FR" dirty="0"/>
              <a:t>Utilisation du pipe</a:t>
            </a:r>
          </a:p>
          <a:p>
            <a:r>
              <a:rPr lang="fr-FR" dirty="0"/>
              <a:t>Utilisation des pipes internes au </a:t>
            </a:r>
            <a:r>
              <a:rPr lang="fr-FR" dirty="0" err="1"/>
              <a:t>framework</a:t>
            </a:r>
            <a:endParaRPr lang="fr-FR" dirty="0"/>
          </a:p>
          <a:p>
            <a:pPr lvl="1"/>
            <a:r>
              <a:rPr lang="fr-FR" dirty="0" err="1"/>
              <a:t>Async</a:t>
            </a:r>
            <a:endParaRPr lang="fr-FR" dirty="0"/>
          </a:p>
          <a:p>
            <a:pPr lvl="1"/>
            <a:r>
              <a:rPr lang="fr-FR" dirty="0"/>
              <a:t>Texte (</a:t>
            </a:r>
            <a:r>
              <a:rPr lang="fr-FR" dirty="0" err="1"/>
              <a:t>lower</a:t>
            </a:r>
            <a:r>
              <a:rPr lang="fr-FR" dirty="0"/>
              <a:t>, </a:t>
            </a:r>
            <a:r>
              <a:rPr lang="fr-FR" dirty="0" err="1"/>
              <a:t>upper</a:t>
            </a:r>
            <a:r>
              <a:rPr lang="fr-FR" dirty="0"/>
              <a:t>, </a:t>
            </a:r>
            <a:r>
              <a:rPr lang="fr-FR" dirty="0" err="1"/>
              <a:t>title</a:t>
            </a:r>
            <a:r>
              <a:rPr lang="fr-FR" dirty="0"/>
              <a:t>, </a:t>
            </a:r>
            <a:r>
              <a:rPr lang="fr-FR" dirty="0" err="1"/>
              <a:t>number</a:t>
            </a:r>
            <a:r>
              <a:rPr lang="fr-FR" dirty="0"/>
              <a:t>, date, </a:t>
            </a:r>
            <a:r>
              <a:rPr lang="fr-FR" dirty="0" err="1"/>
              <a:t>currency</a:t>
            </a:r>
            <a:r>
              <a:rPr lang="fr-FR" dirty="0"/>
              <a:t>)</a:t>
            </a:r>
          </a:p>
          <a:p>
            <a:pPr lvl="1"/>
            <a:endParaRPr lang="fr-FR" dirty="0"/>
          </a:p>
          <a:p>
            <a:r>
              <a:rPr lang="fr-FR" dirty="0"/>
              <a:t>Comme toujours : la documentation liste les pipes !</a:t>
            </a:r>
          </a:p>
        </p:txBody>
      </p:sp>
    </p:spTree>
    <p:extLst>
      <p:ext uri="{BB962C8B-B14F-4D97-AF65-F5344CB8AC3E}">
        <p14:creationId xmlns:p14="http://schemas.microsoft.com/office/powerpoint/2010/main" val="4088500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9CCBEA-BBB4-6EF9-C08F-D7B524E2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5.3 : directives structurelles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A9E309-34FC-D176-3DB0-19ED017F9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Utilisation des directives structurelles internes</a:t>
            </a:r>
          </a:p>
          <a:p>
            <a:pPr lvl="1"/>
            <a:r>
              <a:rPr lang="fr-FR" dirty="0" err="1"/>
              <a:t>ngIf</a:t>
            </a:r>
            <a:endParaRPr lang="fr-FR" dirty="0"/>
          </a:p>
          <a:p>
            <a:pPr lvl="1"/>
            <a:r>
              <a:rPr lang="fr-FR" dirty="0" err="1"/>
              <a:t>ngFor</a:t>
            </a:r>
            <a:endParaRPr lang="fr-FR" dirty="0"/>
          </a:p>
          <a:p>
            <a:endParaRPr lang="fr-FR" dirty="0"/>
          </a:p>
          <a:p>
            <a:r>
              <a:rPr lang="fr-FR" dirty="0"/>
              <a:t>Optionnel (avancé) : créer sa propre directive structurelle !</a:t>
            </a:r>
          </a:p>
        </p:txBody>
      </p:sp>
    </p:spTree>
    <p:extLst>
      <p:ext uri="{BB962C8B-B14F-4D97-AF65-F5344CB8AC3E}">
        <p14:creationId xmlns:p14="http://schemas.microsoft.com/office/powerpoint/2010/main" val="2864623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9BED23-6190-EA38-A9CE-6E159701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 : interagir avec l’utilisateur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995E8C3-976F-3C73-13CE-38036E5BD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Ajouter un formulaire à l’application</a:t>
            </a:r>
          </a:p>
          <a:p>
            <a:pPr lvl="1"/>
            <a:r>
              <a:rPr lang="fr-FR" dirty="0"/>
              <a:t>Template </a:t>
            </a:r>
            <a:r>
              <a:rPr lang="fr-FR" dirty="0" err="1"/>
              <a:t>driven</a:t>
            </a:r>
            <a:r>
              <a:rPr lang="fr-FR" dirty="0"/>
              <a:t> ? </a:t>
            </a:r>
          </a:p>
          <a:p>
            <a:pPr lvl="1"/>
            <a:r>
              <a:rPr lang="fr-FR" dirty="0" err="1"/>
              <a:t>Reactive</a:t>
            </a:r>
            <a:r>
              <a:rPr lang="fr-FR" dirty="0"/>
              <a:t> ?</a:t>
            </a:r>
          </a:p>
          <a:p>
            <a:r>
              <a:rPr lang="fr-FR" dirty="0"/>
              <a:t>Ajouter des validateurs au formulaire</a:t>
            </a:r>
          </a:p>
          <a:p>
            <a:r>
              <a:rPr lang="fr-FR" dirty="0"/>
              <a:t>Gestion des erreurs de saisie</a:t>
            </a:r>
          </a:p>
        </p:txBody>
      </p:sp>
    </p:spTree>
    <p:extLst>
      <p:ext uri="{BB962C8B-B14F-4D97-AF65-F5344CB8AC3E}">
        <p14:creationId xmlns:p14="http://schemas.microsoft.com/office/powerpoint/2010/main" val="2145960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9B69F2-1009-1DD3-EA79-C7E7F8B4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D9004B3-5338-30A6-534A-B0C02B89D4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Théorie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F79C0F3C-9564-D60B-9EFA-FBA598D0F6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Introduction à la formation &amp; </a:t>
            </a:r>
            <a:r>
              <a:rPr lang="fr-FR" dirty="0" err="1"/>
              <a:t>Angular</a:t>
            </a:r>
            <a:endParaRPr lang="fr-FR" dirty="0"/>
          </a:p>
          <a:p>
            <a:r>
              <a:rPr lang="fr-FR" dirty="0"/>
              <a:t>CLI </a:t>
            </a:r>
            <a:r>
              <a:rPr lang="fr-FR" dirty="0" err="1"/>
              <a:t>Angular</a:t>
            </a:r>
            <a:endParaRPr lang="fr-FR" dirty="0"/>
          </a:p>
          <a:p>
            <a:r>
              <a:rPr lang="fr-FR" dirty="0"/>
              <a:t>Fondamentaux du </a:t>
            </a:r>
            <a:r>
              <a:rPr lang="fr-FR" dirty="0" err="1"/>
              <a:t>framework</a:t>
            </a:r>
            <a:endParaRPr lang="fr-FR" dirty="0"/>
          </a:p>
          <a:p>
            <a:endParaRPr lang="fr-FR" dirty="0"/>
          </a:p>
          <a:p>
            <a:r>
              <a:rPr lang="fr-FR" dirty="0"/>
              <a:t>Aller plus loin</a:t>
            </a:r>
          </a:p>
          <a:p>
            <a:pPr lvl="1"/>
            <a:r>
              <a:rPr lang="fr-FR" dirty="0"/>
              <a:t>Le CDK</a:t>
            </a:r>
          </a:p>
          <a:p>
            <a:pPr lvl="1"/>
            <a:r>
              <a:rPr lang="fr-FR" dirty="0"/>
              <a:t>Mettre à jour une application</a:t>
            </a:r>
          </a:p>
          <a:p>
            <a:pPr lvl="1"/>
            <a:r>
              <a:rPr lang="fr-FR" dirty="0"/>
              <a:t>Composants dynamiques</a:t>
            </a:r>
          </a:p>
          <a:p>
            <a:pPr lvl="1"/>
            <a:r>
              <a:rPr lang="fr-FR" dirty="0"/>
              <a:t>… Et plein d’autres choses ! </a:t>
            </a:r>
          </a:p>
          <a:p>
            <a:endParaRPr lang="fr-FR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3467BD40-3F52-7321-82A3-13C4B4F21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/>
              <a:t>Pratique</a:t>
            </a:r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3D10DE4A-F9D1-523D-3617-CCFBAB8F47B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fr-FR" dirty="0"/>
              <a:t>Blocs de construction</a:t>
            </a:r>
          </a:p>
          <a:p>
            <a:r>
              <a:rPr lang="fr-FR" dirty="0"/>
              <a:t>Formulaires</a:t>
            </a:r>
          </a:p>
          <a:p>
            <a:r>
              <a:rPr lang="fr-FR" dirty="0" err="1"/>
              <a:t>Routing</a:t>
            </a:r>
            <a:endParaRPr lang="fr-FR" dirty="0"/>
          </a:p>
          <a:p>
            <a:r>
              <a:rPr lang="fr-FR" dirty="0" err="1"/>
              <a:t>RxJS</a:t>
            </a:r>
            <a:endParaRPr lang="fr-FR" dirty="0"/>
          </a:p>
          <a:p>
            <a:r>
              <a:rPr lang="fr-FR" dirty="0" err="1"/>
              <a:t>Testing</a:t>
            </a:r>
            <a:r>
              <a:rPr lang="fr-FR" dirty="0"/>
              <a:t> (unitaire, surface, e2e)</a:t>
            </a:r>
          </a:p>
          <a:p>
            <a:r>
              <a:rPr lang="fr-FR" dirty="0"/>
              <a:t>Optimiser un déploiement</a:t>
            </a:r>
          </a:p>
        </p:txBody>
      </p:sp>
    </p:spTree>
    <p:extLst>
      <p:ext uri="{BB962C8B-B14F-4D97-AF65-F5344CB8AC3E}">
        <p14:creationId xmlns:p14="http://schemas.microsoft.com/office/powerpoint/2010/main" val="4080496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80EFBC-358C-B16B-2CA6-003FFA90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7 : rendre le tout moins moche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839024-B257-7DBA-0C10-9626AC568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Ajouter des composants UI (</a:t>
            </a:r>
            <a:r>
              <a:rPr lang="fr-FR" dirty="0" err="1"/>
              <a:t>Material</a:t>
            </a:r>
            <a:r>
              <a:rPr lang="fr-FR" dirty="0"/>
              <a:t> Design)</a:t>
            </a:r>
          </a:p>
          <a:p>
            <a:r>
              <a:rPr lang="fr-FR" dirty="0"/>
              <a:t>Ajouter du CSS</a:t>
            </a:r>
          </a:p>
          <a:p>
            <a:pPr lvl="1"/>
            <a:r>
              <a:rPr lang="fr-FR" dirty="0"/>
              <a:t>Flex </a:t>
            </a:r>
            <a:r>
              <a:rPr lang="fr-FR" dirty="0" err="1"/>
              <a:t>layout</a:t>
            </a:r>
            <a:endParaRPr lang="fr-FR" dirty="0"/>
          </a:p>
          <a:p>
            <a:pPr lvl="1"/>
            <a:r>
              <a:rPr lang="fr-FR" dirty="0" err="1"/>
              <a:t>Grid</a:t>
            </a:r>
            <a:r>
              <a:rPr lang="fr-FR" dirty="0"/>
              <a:t> </a:t>
            </a:r>
            <a:r>
              <a:rPr lang="fr-FR" dirty="0" err="1"/>
              <a:t>layout</a:t>
            </a:r>
            <a:endParaRPr lang="fr-FR" dirty="0"/>
          </a:p>
          <a:p>
            <a:r>
              <a:rPr lang="fr-FR" dirty="0"/>
              <a:t>Ajouter des animations</a:t>
            </a:r>
          </a:p>
          <a:p>
            <a:pPr lvl="1"/>
            <a:r>
              <a:rPr lang="fr-FR" dirty="0"/>
              <a:t>CSS</a:t>
            </a:r>
          </a:p>
          <a:p>
            <a:pPr lvl="1"/>
            <a:r>
              <a:rPr lang="fr-FR" dirty="0"/>
              <a:t>Web animations API</a:t>
            </a:r>
          </a:p>
        </p:txBody>
      </p:sp>
    </p:spTree>
    <p:extLst>
      <p:ext uri="{BB962C8B-B14F-4D97-AF65-F5344CB8AC3E}">
        <p14:creationId xmlns:p14="http://schemas.microsoft.com/office/powerpoint/2010/main" val="3057906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FF6B5F-313B-9030-B029-10938D39E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8 : ajouter des tests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E2E1CF-02C8-2636-699C-7B6CBCC62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Tests unitaires : pratiques pour les services</a:t>
            </a:r>
          </a:p>
          <a:p>
            <a:r>
              <a:rPr lang="fr-FR" dirty="0"/>
              <a:t>Tests de surface : pratiques pour les blocs UI</a:t>
            </a:r>
          </a:p>
          <a:p>
            <a:r>
              <a:rPr lang="fr-FR" dirty="0"/>
              <a:t>Tests e2e : pratiques tout court ! </a:t>
            </a:r>
            <a:r>
              <a:rPr lang="fr-FR" sz="1200" i="1" dirty="0"/>
              <a:t>(mais bon c’est pas censé être votre </a:t>
            </a:r>
            <a:r>
              <a:rPr lang="fr-FR" sz="1200" i="1" dirty="0" err="1"/>
              <a:t>taff</a:t>
            </a:r>
            <a:r>
              <a:rPr lang="fr-FR" sz="1200" i="1" dirty="0"/>
              <a:t> …)</a:t>
            </a:r>
          </a:p>
          <a:p>
            <a:endParaRPr lang="fr-FR" dirty="0"/>
          </a:p>
          <a:p>
            <a:r>
              <a:rPr lang="fr-FR" dirty="0"/>
              <a:t>Introduction au TDD (Test Driven </a:t>
            </a:r>
            <a:r>
              <a:rPr lang="fr-FR" dirty="0" err="1"/>
              <a:t>Developpement</a:t>
            </a:r>
            <a:r>
              <a:rPr lang="fr-FR" dirty="0"/>
              <a:t>)</a:t>
            </a:r>
          </a:p>
          <a:p>
            <a:r>
              <a:rPr lang="fr-FR" dirty="0"/>
              <a:t>Utilisation du TDD sur un composant</a:t>
            </a:r>
          </a:p>
        </p:txBody>
      </p:sp>
    </p:spTree>
    <p:extLst>
      <p:ext uri="{BB962C8B-B14F-4D97-AF65-F5344CB8AC3E}">
        <p14:creationId xmlns:p14="http://schemas.microsoft.com/office/powerpoint/2010/main" val="4010297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22250F-6AA9-8114-2EA0-42E4892EA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9 : optimiser un déploiement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1B16D31-7474-0FA5-853A-007F847B6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Déployer l’application</a:t>
            </a:r>
          </a:p>
          <a:p>
            <a:pPr lvl="1"/>
            <a:r>
              <a:rPr lang="fr-FR" dirty="0"/>
              <a:t>Cas </a:t>
            </a:r>
            <a:r>
              <a:rPr lang="fr-FR" dirty="0" err="1"/>
              <a:t>firebase</a:t>
            </a:r>
            <a:r>
              <a:rPr lang="fr-FR" dirty="0"/>
              <a:t> / cas </a:t>
            </a:r>
            <a:r>
              <a:rPr lang="fr-FR" dirty="0" err="1"/>
              <a:t>serverless</a:t>
            </a:r>
            <a:r>
              <a:rPr lang="fr-FR" dirty="0"/>
              <a:t> / cas Cloud</a:t>
            </a:r>
          </a:p>
          <a:p>
            <a:pPr lvl="1"/>
            <a:r>
              <a:rPr lang="fr-FR" dirty="0"/>
              <a:t>Cas hébergement à la </a:t>
            </a:r>
            <a:r>
              <a:rPr lang="fr-FR" dirty="0" err="1"/>
              <a:t>mano</a:t>
            </a:r>
            <a:endParaRPr lang="fr-FR" dirty="0"/>
          </a:p>
          <a:p>
            <a:r>
              <a:rPr lang="fr-FR" dirty="0"/>
              <a:t>Tester les métriques du site et ses performances (dev </a:t>
            </a:r>
            <a:r>
              <a:rPr lang="fr-FR" dirty="0" err="1"/>
              <a:t>tools</a:t>
            </a:r>
            <a:r>
              <a:rPr lang="fr-FR" dirty="0"/>
              <a:t>)</a:t>
            </a:r>
          </a:p>
          <a:p>
            <a:r>
              <a:rPr lang="fr-FR" dirty="0" err="1"/>
              <a:t>Débugguer</a:t>
            </a:r>
            <a:r>
              <a:rPr lang="fr-FR" dirty="0"/>
              <a:t> facilement une application</a:t>
            </a:r>
          </a:p>
          <a:p>
            <a:r>
              <a:rPr lang="fr-FR" dirty="0"/>
              <a:t>Optimiser tout ça : </a:t>
            </a:r>
          </a:p>
          <a:p>
            <a:pPr lvl="1"/>
            <a:r>
              <a:rPr lang="fr-FR" dirty="0"/>
              <a:t>Service </a:t>
            </a:r>
            <a:r>
              <a:rPr lang="fr-FR" dirty="0" err="1"/>
              <a:t>workers</a:t>
            </a:r>
            <a:endParaRPr lang="fr-FR" dirty="0"/>
          </a:p>
          <a:p>
            <a:pPr lvl="1"/>
            <a:r>
              <a:rPr lang="fr-FR" dirty="0"/>
              <a:t>Web </a:t>
            </a:r>
            <a:r>
              <a:rPr lang="fr-FR" dirty="0" err="1"/>
              <a:t>workers</a:t>
            </a:r>
            <a:endParaRPr lang="fr-FR" dirty="0"/>
          </a:p>
          <a:p>
            <a:pPr lvl="1"/>
            <a:r>
              <a:rPr lang="fr-FR" dirty="0"/>
              <a:t>PWA, TWA</a:t>
            </a:r>
          </a:p>
        </p:txBody>
      </p:sp>
    </p:spTree>
    <p:extLst>
      <p:ext uri="{BB962C8B-B14F-4D97-AF65-F5344CB8AC3E}">
        <p14:creationId xmlns:p14="http://schemas.microsoft.com/office/powerpoint/2010/main" val="1773115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D37256-5A4D-593E-5F97-FFFD39A60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10 : garder tout ça sous le coude !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C2E5DA-EAFD-51D1-BAB7-60CF22B94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Faire son propre repository</a:t>
            </a:r>
          </a:p>
          <a:p>
            <a:r>
              <a:rPr lang="fr-FR" dirty="0"/>
              <a:t>Mettre à jour le README</a:t>
            </a:r>
          </a:p>
          <a:p>
            <a:r>
              <a:rPr lang="fr-FR" dirty="0"/>
              <a:t>Ajouter des commentaires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Cette app peut maintenant servir à vous rafraîchir la mémoire en cas d’oubli ou de doute dans le futur !</a:t>
            </a:r>
          </a:p>
        </p:txBody>
      </p:sp>
    </p:spTree>
    <p:extLst>
      <p:ext uri="{BB962C8B-B14F-4D97-AF65-F5344CB8AC3E}">
        <p14:creationId xmlns:p14="http://schemas.microsoft.com/office/powerpoint/2010/main" val="3673978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4580695" y="1760102"/>
            <a:ext cx="6439271" cy="333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6600" b="1" spc="-2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Aller plus loin</a:t>
            </a:r>
            <a:r>
              <a:rPr lang="fr-FR" sz="6600" b="1" spc="-250" dirty="0">
                <a:solidFill>
                  <a:srgbClr val="FF5D14"/>
                </a:solidFill>
                <a:latin typeface="Georgia" panose="02040502050405020303" pitchFamily="18" charset="0"/>
                <a:ea typeface="Roboto" pitchFamily="2" charset="0"/>
                <a:cs typeface="Open Sans" panose="020B0606030504020204" pitchFamily="34" charset="0"/>
              </a:rPr>
              <a:t>.</a:t>
            </a:r>
            <a:endParaRPr lang="fr-FR" sz="6600" b="1" spc="-250" dirty="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Open Sans" panose="020B0606030504020204" pitchFamily="34" charset="0"/>
            </a:endParaRPr>
          </a:p>
        </p:txBody>
      </p:sp>
      <p:pic>
        <p:nvPicPr>
          <p:cNvPr id="14" name="LIGNE SEULE BLC.png" descr="/Users/colas/Desktop/LIGNE SEULE BLC.pn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1" y="5547593"/>
            <a:ext cx="12045996" cy="219762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421445" y="890754"/>
            <a:ext cx="8318500" cy="11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3000" b="1" dirty="0">
              <a:solidFill>
                <a:srgbClr val="E95A0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41658" y="6474647"/>
            <a:ext cx="7436725" cy="230832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fr-FR" sz="9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© 2019 Sparks | tous droits réservés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9B09D69-63BF-C149-BDAF-438F225E73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80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35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416EB9-6093-3A68-1CA0-A7A3352917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 vous de choisir !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CCA1500-6D9D-1EA5-2682-57A9D4D7AB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Sujets au choix</a:t>
            </a:r>
            <a:br>
              <a:rPr lang="fr-FR" dirty="0"/>
            </a:br>
            <a:r>
              <a:rPr lang="fr-FR" dirty="0"/>
              <a:t>Sujets récurrents en industrie</a:t>
            </a:r>
            <a:br>
              <a:rPr lang="fr-FR" dirty="0"/>
            </a:br>
            <a:r>
              <a:rPr lang="fr-FR" dirty="0"/>
              <a:t>Sujets super utiles</a:t>
            </a:r>
          </a:p>
          <a:p>
            <a:r>
              <a:rPr lang="fr-FR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716913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4B7FEE0-F5B2-B742-A169-77850EE5B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94788"/>
            <a:ext cx="12192000" cy="1533466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507EBCC3-4E5D-6549-8EF8-89FE3A343A38}"/>
              </a:ext>
            </a:extLst>
          </p:cNvPr>
          <p:cNvSpPr txBox="1">
            <a:spLocks/>
          </p:cNvSpPr>
          <p:nvPr/>
        </p:nvSpPr>
        <p:spPr>
          <a:xfrm>
            <a:off x="1936750" y="2586587"/>
            <a:ext cx="8318500" cy="11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spc="-2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 Merci de votre attention</a:t>
            </a:r>
            <a:r>
              <a:rPr lang="fr-FR" sz="6600" b="1" spc="-250" dirty="0">
                <a:solidFill>
                  <a:srgbClr val="FF5D14"/>
                </a:solidFill>
                <a:latin typeface="Georgia" panose="02040502050405020303" pitchFamily="18" charset="0"/>
                <a:ea typeface="Roboto" pitchFamily="2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4826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4580695" y="1760102"/>
            <a:ext cx="6439271" cy="333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6600" b="1" spc="-2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Introduction</a:t>
            </a:r>
            <a:r>
              <a:rPr lang="fr-FR" sz="6600" b="1" spc="-250" dirty="0">
                <a:solidFill>
                  <a:srgbClr val="FF5D14"/>
                </a:solidFill>
                <a:latin typeface="Georgia" panose="02040502050405020303" pitchFamily="18" charset="0"/>
                <a:ea typeface="Roboto" pitchFamily="2" charset="0"/>
                <a:cs typeface="Open Sans" panose="020B0606030504020204" pitchFamily="34" charset="0"/>
              </a:rPr>
              <a:t>.</a:t>
            </a:r>
            <a:endParaRPr lang="fr-FR" sz="6600" b="1" spc="-250" dirty="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Open Sans" panose="020B0606030504020204" pitchFamily="34" charset="0"/>
            </a:endParaRPr>
          </a:p>
        </p:txBody>
      </p:sp>
      <p:pic>
        <p:nvPicPr>
          <p:cNvPr id="14" name="LIGNE SEULE BLC.png" descr="/Users/colas/Desktop/LIGNE SEULE BLC.pn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1" y="5547593"/>
            <a:ext cx="12045996" cy="219762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421445" y="890754"/>
            <a:ext cx="8318500" cy="11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3000" b="1" dirty="0">
              <a:solidFill>
                <a:srgbClr val="E95A0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41658" y="6474647"/>
            <a:ext cx="7436725" cy="230832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fr-FR" sz="9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© 2019 Sparks | tous droits réservés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9B09D69-63BF-C149-BDAF-438F225E73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80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4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DEC66E-6CF7-0694-C1F5-C084C86F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5254E3-4EE1-E44F-06FE-14A084D5F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Objectifs de la formation, présentation de chacun</a:t>
            </a:r>
          </a:p>
          <a:p>
            <a:r>
              <a:rPr lang="fr-FR" dirty="0"/>
              <a:t>Rappels HTML, CSS, JS</a:t>
            </a:r>
          </a:p>
          <a:p>
            <a:r>
              <a:rPr lang="fr-FR" dirty="0"/>
              <a:t>Pourquoi </a:t>
            </a:r>
            <a:r>
              <a:rPr lang="fr-FR" dirty="0" err="1"/>
              <a:t>Angular</a:t>
            </a:r>
            <a:r>
              <a:rPr lang="fr-FR" dirty="0"/>
              <a:t> ?</a:t>
            </a:r>
          </a:p>
          <a:p>
            <a:r>
              <a:rPr lang="fr-FR" dirty="0"/>
              <a:t>Intro à l’écosystème </a:t>
            </a:r>
            <a:r>
              <a:rPr lang="fr-FR" dirty="0" err="1"/>
              <a:t>Angular</a:t>
            </a:r>
            <a:r>
              <a:rPr lang="fr-FR" dirty="0"/>
              <a:t> : </a:t>
            </a:r>
            <a:r>
              <a:rPr lang="fr-FR" dirty="0" err="1"/>
              <a:t>ECMAScript</a:t>
            </a:r>
            <a:r>
              <a:rPr lang="fr-FR" dirty="0"/>
              <a:t>, </a:t>
            </a:r>
            <a:r>
              <a:rPr lang="fr-FR" dirty="0" err="1"/>
              <a:t>webpack</a:t>
            </a:r>
            <a:r>
              <a:rPr lang="fr-FR" dirty="0"/>
              <a:t>, </a:t>
            </a:r>
            <a:r>
              <a:rPr lang="fr-FR" dirty="0" err="1"/>
              <a:t>ESLint</a:t>
            </a:r>
            <a:r>
              <a:rPr lang="fr-FR" dirty="0"/>
              <a:t> …</a:t>
            </a:r>
          </a:p>
          <a:p>
            <a:r>
              <a:rPr lang="fr-FR" dirty="0"/>
              <a:t>AngularJS ou </a:t>
            </a:r>
            <a:r>
              <a:rPr lang="fr-FR" dirty="0" err="1"/>
              <a:t>Angular</a:t>
            </a:r>
            <a:r>
              <a:rPr lang="fr-FR" dirty="0"/>
              <a:t> ?</a:t>
            </a:r>
          </a:p>
          <a:p>
            <a:r>
              <a:rPr lang="fr-FR" dirty="0"/>
              <a:t>Utiliser le bon IDE</a:t>
            </a:r>
          </a:p>
          <a:p>
            <a:r>
              <a:rPr lang="fr-FR" dirty="0"/>
              <a:t>Le Saint Graal : la documentation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6778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ED6CA6-A1B1-E44A-7705-6A868D13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73610A-9ED7-DC1E-E387-4DD47E3CF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Pouvoir faire une app en </a:t>
            </a:r>
            <a:r>
              <a:rPr lang="fr-FR" dirty="0" err="1"/>
              <a:t>Angular</a:t>
            </a:r>
            <a:r>
              <a:rPr lang="fr-FR" dirty="0"/>
              <a:t> seul, de  A à Z</a:t>
            </a:r>
          </a:p>
          <a:p>
            <a:r>
              <a:rPr lang="fr-FR" dirty="0"/>
              <a:t>Intégrer la philosophie </a:t>
            </a:r>
            <a:r>
              <a:rPr lang="fr-FR" dirty="0" err="1"/>
              <a:t>Angular</a:t>
            </a:r>
            <a:endParaRPr lang="fr-FR" dirty="0"/>
          </a:p>
          <a:p>
            <a:r>
              <a:rPr lang="fr-FR" dirty="0"/>
              <a:t>Savoir chercher des solutions à des problèmes futurs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1202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AFD7C-8C93-417D-65B1-78F405606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603E3A-789D-CF27-7812-BBE124E9D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On discute rapidement ?</a:t>
            </a:r>
          </a:p>
        </p:txBody>
      </p:sp>
    </p:spTree>
    <p:extLst>
      <p:ext uri="{BB962C8B-B14F-4D97-AF65-F5344CB8AC3E}">
        <p14:creationId xmlns:p14="http://schemas.microsoft.com/office/powerpoint/2010/main" val="2302727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6BDCC5-8B9C-6640-5570-FEC7AAB8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Rappels du web</a:t>
            </a:r>
          </a:p>
        </p:txBody>
      </p:sp>
      <p:sp>
        <p:nvSpPr>
          <p:cNvPr id="20" name="Espace réservé du contenu 19">
            <a:extLst>
              <a:ext uri="{FF2B5EF4-FFF2-40B4-BE49-F238E27FC236}">
                <a16:creationId xmlns:a16="http://schemas.microsoft.com/office/drawing/2014/main" id="{09356EB6-6EE0-FAFB-0A4C-3B87E4204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HTML : langage de structure d’une page web</a:t>
            </a:r>
          </a:p>
          <a:p>
            <a:r>
              <a:rPr lang="fr-FR" dirty="0"/>
              <a:t>CSS : langage de décoration d’une page web</a:t>
            </a:r>
          </a:p>
          <a:p>
            <a:r>
              <a:rPr lang="fr-FR" dirty="0"/>
              <a:t>JS : langage d’animation d’une page web</a:t>
            </a:r>
          </a:p>
          <a:p>
            <a:endParaRPr lang="fr-FR" dirty="0"/>
          </a:p>
          <a:p>
            <a:r>
              <a:rPr lang="fr-FR" dirty="0"/>
              <a:t>Design patterns</a:t>
            </a:r>
          </a:p>
          <a:p>
            <a:pPr lvl="1"/>
            <a:r>
              <a:rPr lang="fr-FR" dirty="0"/>
              <a:t>Observable – observer</a:t>
            </a:r>
          </a:p>
          <a:p>
            <a:pPr lvl="1"/>
            <a:r>
              <a:rPr lang="fr-FR" dirty="0"/>
              <a:t>Inversion de contrôle</a:t>
            </a:r>
          </a:p>
          <a:p>
            <a:pPr lvl="1"/>
            <a:r>
              <a:rPr lang="fr-FR" dirty="0"/>
              <a:t>Injection de dépendance</a:t>
            </a:r>
          </a:p>
          <a:p>
            <a:pPr lvl="1"/>
            <a:r>
              <a:rPr lang="fr-FR" dirty="0"/>
              <a:t>Singleton</a:t>
            </a:r>
          </a:p>
        </p:txBody>
      </p:sp>
    </p:spTree>
    <p:extLst>
      <p:ext uri="{BB962C8B-B14F-4D97-AF65-F5344CB8AC3E}">
        <p14:creationId xmlns:p14="http://schemas.microsoft.com/office/powerpoint/2010/main" val="356412294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1670</Words>
  <Application>Microsoft Office PowerPoint</Application>
  <PresentationFormat>Grand écran</PresentationFormat>
  <Paragraphs>332</Paragraphs>
  <Slides>46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3" baseType="lpstr">
      <vt:lpstr>Open Sans</vt:lpstr>
      <vt:lpstr>Georgia</vt:lpstr>
      <vt:lpstr>Roboto</vt:lpstr>
      <vt:lpstr>Arial</vt:lpstr>
      <vt:lpstr>Calibri</vt:lpstr>
      <vt:lpstr>Roboto Light</vt:lpstr>
      <vt:lpstr>Thème Office</vt:lpstr>
      <vt:lpstr>Présentation PowerPoint</vt:lpstr>
      <vt:lpstr>Présentation PowerPoint</vt:lpstr>
      <vt:lpstr>Présentation PowerPoint</vt:lpstr>
      <vt:lpstr>Sommaire</vt:lpstr>
      <vt:lpstr>Présentation PowerPoint</vt:lpstr>
      <vt:lpstr>Sommaire</vt:lpstr>
      <vt:lpstr>Objectifs</vt:lpstr>
      <vt:lpstr>Présentation</vt:lpstr>
      <vt:lpstr>Rappels du web</vt:lpstr>
      <vt:lpstr>Pourquoi Angular ?</vt:lpstr>
      <vt:lpstr>Ecosystème Angular</vt:lpstr>
      <vt:lpstr>AngularJS ou Angular ?</vt:lpstr>
      <vt:lpstr>Choisir son IDE</vt:lpstr>
      <vt:lpstr>Documentation Angular</vt:lpstr>
      <vt:lpstr>Présentation PowerPoint</vt:lpstr>
      <vt:lpstr>Sommaire</vt:lpstr>
      <vt:lpstr>CLI ?</vt:lpstr>
      <vt:lpstr>Schematics</vt:lpstr>
      <vt:lpstr>Ajout de package « officiel »</vt:lpstr>
      <vt:lpstr>Paramétrage de la CLI</vt:lpstr>
      <vt:lpstr>Présentation PowerPoint</vt:lpstr>
      <vt:lpstr>Sommaire</vt:lpstr>
      <vt:lpstr>Blocs de construction</vt:lpstr>
      <vt:lpstr>Structure d’un projet Angular</vt:lpstr>
      <vt:lpstr>Syntaxe des templates HTML</vt:lpstr>
      <vt:lpstr>Syntaxe et fonctionnement du SCSS</vt:lpstr>
      <vt:lpstr>Le cycle de vie d’un bloc </vt:lpstr>
      <vt:lpstr>La détection de changement</vt:lpstr>
      <vt:lpstr>Présentation PowerPoint</vt:lpstr>
      <vt:lpstr>Sommaire</vt:lpstr>
      <vt:lpstr>On développe ? </vt:lpstr>
      <vt:lpstr>Etape 1 : créer l’application</vt:lpstr>
      <vt:lpstr>Etape 2 : mise en place du routeur</vt:lpstr>
      <vt:lpstr>Etape 3 : ajouter un composant</vt:lpstr>
      <vt:lpstr>Etape 4 : ajouter un service</vt:lpstr>
      <vt:lpstr>Etape 5.1 : composants réutilisables</vt:lpstr>
      <vt:lpstr>Etape 5.2 : directives et pipes</vt:lpstr>
      <vt:lpstr>Etape 5.3 : directives structurelles</vt:lpstr>
      <vt:lpstr>Etape 6 : interagir avec l’utilisateur</vt:lpstr>
      <vt:lpstr>Etape 7 : rendre le tout moins moche !</vt:lpstr>
      <vt:lpstr>Etape 8 : ajouter des tests</vt:lpstr>
      <vt:lpstr>Etape 9 : optimiser un déploiement</vt:lpstr>
      <vt:lpstr>Etape 10 : garder tout ça sous le coude !</vt:lpstr>
      <vt:lpstr>Présentation PowerPoint</vt:lpstr>
      <vt:lpstr>A vous de choisir !</vt:lpstr>
      <vt:lpstr>Présentation PowerPoint</vt:lpstr>
    </vt:vector>
  </TitlesOfParts>
  <Company>Sunny Monday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Fabien Colas</dc:creator>
  <cp:lastModifiedBy>Maxime TRICHARD</cp:lastModifiedBy>
  <cp:revision>522</cp:revision>
  <cp:lastPrinted>2019-07-03T13:59:41Z</cp:lastPrinted>
  <dcterms:created xsi:type="dcterms:W3CDTF">2016-01-26T16:08:26Z</dcterms:created>
  <dcterms:modified xsi:type="dcterms:W3CDTF">2022-09-21T16:21:12Z</dcterms:modified>
</cp:coreProperties>
</file>